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82" r:id="rId3"/>
    <p:sldId id="288" r:id="rId4"/>
    <p:sldId id="274" r:id="rId5"/>
    <p:sldId id="277" r:id="rId6"/>
    <p:sldId id="289" r:id="rId7"/>
    <p:sldId id="291" r:id="rId8"/>
    <p:sldId id="290" r:id="rId9"/>
    <p:sldId id="292" r:id="rId10"/>
    <p:sldId id="302" r:id="rId11"/>
    <p:sldId id="293" r:id="rId12"/>
    <p:sldId id="305" r:id="rId13"/>
    <p:sldId id="306" r:id="rId14"/>
    <p:sldId id="297" r:id="rId15"/>
    <p:sldId id="294" r:id="rId16"/>
    <p:sldId id="275" r:id="rId17"/>
    <p:sldId id="295" r:id="rId18"/>
    <p:sldId id="278" r:id="rId19"/>
    <p:sldId id="303" r:id="rId20"/>
    <p:sldId id="556" r:id="rId21"/>
    <p:sldId id="285" r:id="rId22"/>
    <p:sldId id="299" r:id="rId23"/>
    <p:sldId id="561" r:id="rId24"/>
    <p:sldId id="286" r:id="rId25"/>
    <p:sldId id="560" r:id="rId26"/>
    <p:sldId id="557" r:id="rId27"/>
    <p:sldId id="558" r:id="rId28"/>
    <p:sldId id="559" r:id="rId29"/>
    <p:sldId id="283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284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5EC"/>
    <a:srgbClr val="0671B5"/>
    <a:srgbClr val="BAA1A3"/>
    <a:srgbClr val="FFFFFF"/>
    <a:srgbClr val="4DC1ED"/>
    <a:srgbClr val="B2B8C2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4"/>
    <p:restoredTop sz="94228"/>
  </p:normalViewPr>
  <p:slideViewPr>
    <p:cSldViewPr snapToGrid="0" snapToObjects="1">
      <p:cViewPr varScale="1">
        <p:scale>
          <a:sx n="79" d="100"/>
          <a:sy n="79" d="100"/>
        </p:scale>
        <p:origin x="20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дмила Босова" userId="d95e54d8ce3eba73" providerId="LiveId" clId="{D8351615-939E-4698-9BDE-C6FA6D718CB1}"/>
    <pc:docChg chg="custSel delSld modSld">
      <pc:chgData name="Людмила Босова" userId="d95e54d8ce3eba73" providerId="LiveId" clId="{D8351615-939E-4698-9BDE-C6FA6D718CB1}" dt="2022-09-04T18:13:15.820" v="92"/>
      <pc:docMkLst>
        <pc:docMk/>
      </pc:docMkLst>
      <pc:sldChg chg="modSp mod">
        <pc:chgData name="Людмила Босова" userId="d95e54d8ce3eba73" providerId="LiveId" clId="{D8351615-939E-4698-9BDE-C6FA6D718CB1}" dt="2022-09-04T18:03:49.609" v="64" actId="404"/>
        <pc:sldMkLst>
          <pc:docMk/>
          <pc:sldMk cId="3393595353" sldId="256"/>
        </pc:sldMkLst>
        <pc:spChg chg="mod">
          <ac:chgData name="Людмила Босова" userId="d95e54d8ce3eba73" providerId="LiveId" clId="{D8351615-939E-4698-9BDE-C6FA6D718CB1}" dt="2022-09-04T18:03:49.609" v="64" actId="404"/>
          <ac:spMkLst>
            <pc:docMk/>
            <pc:sldMk cId="3393595353" sldId="256"/>
            <ac:spMk id="4" creationId="{5DA66AF7-78A7-A2C5-0A5F-02AC8B31B336}"/>
          </ac:spMkLst>
        </pc:spChg>
        <pc:spChg chg="mod">
          <ac:chgData name="Людмила Босова" userId="d95e54d8ce3eba73" providerId="LiveId" clId="{D8351615-939E-4698-9BDE-C6FA6D718CB1}" dt="2022-09-04T17:50:11.120" v="1" actId="113"/>
          <ac:spMkLst>
            <pc:docMk/>
            <pc:sldMk cId="3393595353" sldId="256"/>
            <ac:spMk id="5" creationId="{7DB4B726-2C8C-7961-7DB8-B7FE6AE442AB}"/>
          </ac:spMkLst>
        </pc:spChg>
      </pc:sldChg>
      <pc:sldChg chg="modSp mod">
        <pc:chgData name="Людмила Босова" userId="d95e54d8ce3eba73" providerId="LiveId" clId="{D8351615-939E-4698-9BDE-C6FA6D718CB1}" dt="2022-09-04T17:52:19.196" v="32" actId="114"/>
        <pc:sldMkLst>
          <pc:docMk/>
          <pc:sldMk cId="2435161189" sldId="274"/>
        </pc:sldMkLst>
        <pc:spChg chg="mod">
          <ac:chgData name="Людмила Босова" userId="d95e54d8ce3eba73" providerId="LiveId" clId="{D8351615-939E-4698-9BDE-C6FA6D718CB1}" dt="2022-09-04T17:52:14.059" v="31" actId="114"/>
          <ac:spMkLst>
            <pc:docMk/>
            <pc:sldMk cId="2435161189" sldId="274"/>
            <ac:spMk id="13322" creationId="{167A5B19-E404-C440-B790-1DFA4F26A661}"/>
          </ac:spMkLst>
        </pc:spChg>
        <pc:spChg chg="mod">
          <ac:chgData name="Людмила Босова" userId="d95e54d8ce3eba73" providerId="LiveId" clId="{D8351615-939E-4698-9BDE-C6FA6D718CB1}" dt="2022-09-04T17:51:34.922" v="23" actId="1036"/>
          <ac:spMkLst>
            <pc:docMk/>
            <pc:sldMk cId="2435161189" sldId="274"/>
            <ac:spMk id="13333" creationId="{D41096FF-8CF9-684D-847C-035FFD43716D}"/>
          </ac:spMkLst>
        </pc:spChg>
        <pc:spChg chg="mod">
          <ac:chgData name="Людмила Босова" userId="d95e54d8ce3eba73" providerId="LiveId" clId="{D8351615-939E-4698-9BDE-C6FA6D718CB1}" dt="2022-09-04T17:51:34.922" v="23" actId="1036"/>
          <ac:spMkLst>
            <pc:docMk/>
            <pc:sldMk cId="2435161189" sldId="274"/>
            <ac:spMk id="13334" creationId="{F6A7E8F2-1AA4-0249-87A8-5A1BB2B911A8}"/>
          </ac:spMkLst>
        </pc:spChg>
        <pc:spChg chg="mod">
          <ac:chgData name="Людмила Босова" userId="d95e54d8ce3eba73" providerId="LiveId" clId="{D8351615-939E-4698-9BDE-C6FA6D718CB1}" dt="2022-09-04T17:51:34.922" v="23" actId="1036"/>
          <ac:spMkLst>
            <pc:docMk/>
            <pc:sldMk cId="2435161189" sldId="274"/>
            <ac:spMk id="13335" creationId="{ACE4263C-B2C4-C240-B67E-19D6CA789404}"/>
          </ac:spMkLst>
        </pc:spChg>
        <pc:spChg chg="mod">
          <ac:chgData name="Людмила Босова" userId="d95e54d8ce3eba73" providerId="LiveId" clId="{D8351615-939E-4698-9BDE-C6FA6D718CB1}" dt="2022-09-04T17:51:34.922" v="23" actId="1036"/>
          <ac:spMkLst>
            <pc:docMk/>
            <pc:sldMk cId="2435161189" sldId="274"/>
            <ac:spMk id="13336" creationId="{5813EE60-3F8B-1D40-8940-479FFAFDA1D7}"/>
          </ac:spMkLst>
        </pc:spChg>
        <pc:spChg chg="mod">
          <ac:chgData name="Людмила Босова" userId="d95e54d8ce3eba73" providerId="LiveId" clId="{D8351615-939E-4698-9BDE-C6FA6D718CB1}" dt="2022-09-04T17:51:34.922" v="23" actId="1036"/>
          <ac:spMkLst>
            <pc:docMk/>
            <pc:sldMk cId="2435161189" sldId="274"/>
            <ac:spMk id="13337" creationId="{4CBF82CD-10F9-844F-95D5-F339A229F36E}"/>
          </ac:spMkLst>
        </pc:spChg>
        <pc:spChg chg="mod">
          <ac:chgData name="Людмила Босова" userId="d95e54d8ce3eba73" providerId="LiveId" clId="{D8351615-939E-4698-9BDE-C6FA6D718CB1}" dt="2022-09-04T17:52:19.196" v="32" actId="114"/>
          <ac:spMkLst>
            <pc:docMk/>
            <pc:sldMk cId="2435161189" sldId="274"/>
            <ac:spMk id="13338" creationId="{4FCC9294-B28A-2642-BF73-2E55F7AF858F}"/>
          </ac:spMkLst>
        </pc:spChg>
      </pc:sldChg>
      <pc:sldChg chg="modSp mod">
        <pc:chgData name="Людмила Босова" userId="d95e54d8ce3eba73" providerId="LiveId" clId="{D8351615-939E-4698-9BDE-C6FA6D718CB1}" dt="2022-09-04T17:53:17.031" v="36" actId="20577"/>
        <pc:sldMkLst>
          <pc:docMk/>
          <pc:sldMk cId="172384408" sldId="277"/>
        </pc:sldMkLst>
        <pc:spChg chg="mod">
          <ac:chgData name="Людмила Босова" userId="d95e54d8ce3eba73" providerId="LiveId" clId="{D8351615-939E-4698-9BDE-C6FA6D718CB1}" dt="2022-09-04T17:52:57.974" v="34" actId="120"/>
          <ac:spMkLst>
            <pc:docMk/>
            <pc:sldMk cId="172384408" sldId="277"/>
            <ac:spMk id="3" creationId="{00000000-0000-0000-0000-000000000000}"/>
          </ac:spMkLst>
        </pc:spChg>
        <pc:spChg chg="mod">
          <ac:chgData name="Людмила Босова" userId="d95e54d8ce3eba73" providerId="LiveId" clId="{D8351615-939E-4698-9BDE-C6FA6D718CB1}" dt="2022-09-04T17:53:17.031" v="36" actId="20577"/>
          <ac:spMkLst>
            <pc:docMk/>
            <pc:sldMk cId="172384408" sldId="277"/>
            <ac:spMk id="6148" creationId="{1A10FD54-2F5E-B742-806C-EA8ABD4AE9CF}"/>
          </ac:spMkLst>
        </pc:spChg>
        <pc:spChg chg="mod">
          <ac:chgData name="Людмила Босова" userId="d95e54d8ce3eba73" providerId="LiveId" clId="{D8351615-939E-4698-9BDE-C6FA6D718CB1}" dt="2022-09-04T17:53:01.512" v="35" actId="120"/>
          <ac:spMkLst>
            <pc:docMk/>
            <pc:sldMk cId="172384408" sldId="277"/>
            <ac:spMk id="19473" creationId="{0D68815D-8CFE-9149-BBC1-889EE59B4D87}"/>
          </ac:spMkLst>
        </pc:spChg>
      </pc:sldChg>
      <pc:sldChg chg="modSp mod modAnim">
        <pc:chgData name="Людмила Босова" userId="d95e54d8ce3eba73" providerId="LiveId" clId="{D8351615-939E-4698-9BDE-C6FA6D718CB1}" dt="2022-09-04T18:10:02.508" v="77" actId="798"/>
        <pc:sldMkLst>
          <pc:docMk/>
          <pc:sldMk cId="1412020440" sldId="278"/>
        </pc:sldMkLst>
        <pc:graphicFrameChg chg="mod modGraphic">
          <ac:chgData name="Людмила Босова" userId="d95e54d8ce3eba73" providerId="LiveId" clId="{D8351615-939E-4698-9BDE-C6FA6D718CB1}" dt="2022-09-04T18:10:02.508" v="77" actId="798"/>
          <ac:graphicFrameMkLst>
            <pc:docMk/>
            <pc:sldMk cId="1412020440" sldId="278"/>
            <ac:graphicFrameMk id="25751" creationId="{05F87B21-64B8-F14C-882F-DB86171B8FFC}"/>
          </ac:graphicFrameMkLst>
        </pc:graphicFrameChg>
      </pc:sldChg>
      <pc:sldChg chg="modSp mod">
        <pc:chgData name="Людмила Босова" userId="d95e54d8ce3eba73" providerId="LiveId" clId="{D8351615-939E-4698-9BDE-C6FA6D718CB1}" dt="2022-09-04T17:50:32.444" v="6" actId="113"/>
        <pc:sldMkLst>
          <pc:docMk/>
          <pc:sldMk cId="2357930080" sldId="288"/>
        </pc:sldMkLst>
        <pc:spChg chg="mod">
          <ac:chgData name="Людмила Босова" userId="d95e54d8ce3eba73" providerId="LiveId" clId="{D8351615-939E-4698-9BDE-C6FA6D718CB1}" dt="2022-09-04T17:50:32.444" v="6" actId="113"/>
          <ac:spMkLst>
            <pc:docMk/>
            <pc:sldMk cId="2357930080" sldId="288"/>
            <ac:spMk id="10" creationId="{44417DE3-786C-3A53-E79A-328D4360E572}"/>
          </ac:spMkLst>
        </pc:spChg>
      </pc:sldChg>
      <pc:sldChg chg="modSp mod">
        <pc:chgData name="Людмила Босова" userId="d95e54d8ce3eba73" providerId="LiveId" clId="{D8351615-939E-4698-9BDE-C6FA6D718CB1}" dt="2022-09-04T17:54:50.904" v="46" actId="14100"/>
        <pc:sldMkLst>
          <pc:docMk/>
          <pc:sldMk cId="3836544490" sldId="289"/>
        </pc:sldMkLst>
        <pc:spChg chg="mod">
          <ac:chgData name="Людмила Босова" userId="d95e54d8ce3eba73" providerId="LiveId" clId="{D8351615-939E-4698-9BDE-C6FA6D718CB1}" dt="2022-09-04T17:54:02.472" v="37" actId="1076"/>
          <ac:spMkLst>
            <pc:docMk/>
            <pc:sldMk cId="3836544490" sldId="289"/>
            <ac:spMk id="3" creationId="{3EB342B6-3CD9-18C7-4047-6EF3FC86B5A5}"/>
          </ac:spMkLst>
        </pc:spChg>
        <pc:spChg chg="mod">
          <ac:chgData name="Людмила Босова" userId="d95e54d8ce3eba73" providerId="LiveId" clId="{D8351615-939E-4698-9BDE-C6FA6D718CB1}" dt="2022-09-04T17:54:35.942" v="41" actId="14100"/>
          <ac:spMkLst>
            <pc:docMk/>
            <pc:sldMk cId="3836544490" sldId="289"/>
            <ac:spMk id="44042" creationId="{FFBF7D7D-C2C8-1C44-BE8E-A0F913195FF4}"/>
          </ac:spMkLst>
        </pc:spChg>
        <pc:spChg chg="mod">
          <ac:chgData name="Людмила Босова" userId="d95e54d8ce3eba73" providerId="LiveId" clId="{D8351615-939E-4698-9BDE-C6FA6D718CB1}" dt="2022-09-04T17:54:32.148" v="40" actId="14100"/>
          <ac:spMkLst>
            <pc:docMk/>
            <pc:sldMk cId="3836544490" sldId="289"/>
            <ac:spMk id="44043" creationId="{B648CAF6-85AC-1847-8D4D-2F9A5A52025C}"/>
          </ac:spMkLst>
        </pc:spChg>
        <pc:spChg chg="mod">
          <ac:chgData name="Людмила Босова" userId="d95e54d8ce3eba73" providerId="LiveId" clId="{D8351615-939E-4698-9BDE-C6FA6D718CB1}" dt="2022-09-04T17:54:48.461" v="45" actId="14100"/>
          <ac:spMkLst>
            <pc:docMk/>
            <pc:sldMk cId="3836544490" sldId="289"/>
            <ac:spMk id="44044" creationId="{A7D27148-5E8C-124F-A553-1D3B7C9CEAFD}"/>
          </ac:spMkLst>
        </pc:spChg>
        <pc:spChg chg="mod">
          <ac:chgData name="Людмила Босова" userId="d95e54d8ce3eba73" providerId="LiveId" clId="{D8351615-939E-4698-9BDE-C6FA6D718CB1}" dt="2022-09-04T17:54:50.904" v="46" actId="14100"/>
          <ac:spMkLst>
            <pc:docMk/>
            <pc:sldMk cId="3836544490" sldId="289"/>
            <ac:spMk id="44045" creationId="{5311BF82-9FE7-DC43-A90D-E3C27BF49768}"/>
          </ac:spMkLst>
        </pc:spChg>
        <pc:spChg chg="mod">
          <ac:chgData name="Людмила Босова" userId="d95e54d8ce3eba73" providerId="LiveId" clId="{D8351615-939E-4698-9BDE-C6FA6D718CB1}" dt="2022-09-04T17:54:38.838" v="42" actId="14100"/>
          <ac:spMkLst>
            <pc:docMk/>
            <pc:sldMk cId="3836544490" sldId="289"/>
            <ac:spMk id="44046" creationId="{CE6B4A1F-B6C3-034E-B283-CBD90FE0CF26}"/>
          </ac:spMkLst>
        </pc:spChg>
        <pc:spChg chg="mod">
          <ac:chgData name="Людмила Босова" userId="d95e54d8ce3eba73" providerId="LiveId" clId="{D8351615-939E-4698-9BDE-C6FA6D718CB1}" dt="2022-09-04T17:54:42.132" v="43" actId="14100"/>
          <ac:spMkLst>
            <pc:docMk/>
            <pc:sldMk cId="3836544490" sldId="289"/>
            <ac:spMk id="44047" creationId="{7FDF08C9-B5B7-7548-B21A-ADD104ECE70D}"/>
          </ac:spMkLst>
        </pc:spChg>
        <pc:spChg chg="mod">
          <ac:chgData name="Людмила Босова" userId="d95e54d8ce3eba73" providerId="LiveId" clId="{D8351615-939E-4698-9BDE-C6FA6D718CB1}" dt="2022-09-04T17:54:45.012" v="44" actId="14100"/>
          <ac:spMkLst>
            <pc:docMk/>
            <pc:sldMk cId="3836544490" sldId="289"/>
            <ac:spMk id="44048" creationId="{6C376FDE-145B-164A-AA5F-4E3A779EA355}"/>
          </ac:spMkLst>
        </pc:spChg>
        <pc:picChg chg="mod">
          <ac:chgData name="Людмила Босова" userId="d95e54d8ce3eba73" providerId="LiveId" clId="{D8351615-939E-4698-9BDE-C6FA6D718CB1}" dt="2022-09-04T17:54:25.282" v="39" actId="167"/>
          <ac:picMkLst>
            <pc:docMk/>
            <pc:sldMk cId="3836544490" sldId="289"/>
            <ac:picMk id="44038" creationId="{55897AB4-6608-5E4E-92A2-A02CED650478}"/>
          </ac:picMkLst>
        </pc:picChg>
      </pc:sldChg>
      <pc:sldChg chg="modSp mod">
        <pc:chgData name="Людмила Босова" userId="d95e54d8ce3eba73" providerId="LiveId" clId="{D8351615-939E-4698-9BDE-C6FA6D718CB1}" dt="2022-09-04T17:55:51.830" v="50" actId="114"/>
        <pc:sldMkLst>
          <pc:docMk/>
          <pc:sldMk cId="1005994823" sldId="290"/>
        </pc:sldMkLst>
        <pc:spChg chg="mod">
          <ac:chgData name="Людмила Босова" userId="d95e54d8ce3eba73" providerId="LiveId" clId="{D8351615-939E-4698-9BDE-C6FA6D718CB1}" dt="2022-09-04T17:55:51.830" v="50" actId="114"/>
          <ac:spMkLst>
            <pc:docMk/>
            <pc:sldMk cId="1005994823" sldId="290"/>
            <ac:spMk id="5" creationId="{A105EF06-96E4-73AA-175B-47E72A0DD5EE}"/>
          </ac:spMkLst>
        </pc:spChg>
      </pc:sldChg>
      <pc:sldChg chg="modSp mod">
        <pc:chgData name="Людмила Босова" userId="d95e54d8ce3eba73" providerId="LiveId" clId="{D8351615-939E-4698-9BDE-C6FA6D718CB1}" dt="2022-09-04T17:55:32.400" v="48" actId="20577"/>
        <pc:sldMkLst>
          <pc:docMk/>
          <pc:sldMk cId="424179364" sldId="291"/>
        </pc:sldMkLst>
        <pc:spChg chg="mod">
          <ac:chgData name="Людмила Босова" userId="d95e54d8ce3eba73" providerId="LiveId" clId="{D8351615-939E-4698-9BDE-C6FA6D718CB1}" dt="2022-09-04T17:55:32.400" v="48" actId="20577"/>
          <ac:spMkLst>
            <pc:docMk/>
            <pc:sldMk cId="424179364" sldId="291"/>
            <ac:spMk id="8195" creationId="{1C7FA657-19D1-2A4B-82F7-19F123EE2F00}"/>
          </ac:spMkLst>
        </pc:spChg>
      </pc:sldChg>
      <pc:sldChg chg="modSp mod">
        <pc:chgData name="Людмила Босова" userId="d95e54d8ce3eba73" providerId="LiveId" clId="{D8351615-939E-4698-9BDE-C6FA6D718CB1}" dt="2022-09-04T17:56:04.054" v="52" actId="120"/>
        <pc:sldMkLst>
          <pc:docMk/>
          <pc:sldMk cId="1562177922" sldId="292"/>
        </pc:sldMkLst>
        <pc:spChg chg="mod">
          <ac:chgData name="Людмила Босова" userId="d95e54d8ce3eba73" providerId="LiveId" clId="{D8351615-939E-4698-9BDE-C6FA6D718CB1}" dt="2022-09-04T17:56:01.016" v="51" actId="120"/>
          <ac:spMkLst>
            <pc:docMk/>
            <pc:sldMk cId="1562177922" sldId="292"/>
            <ac:spMk id="10243" creationId="{4E482EF4-B697-D442-A900-3A4DD5D1840B}"/>
          </ac:spMkLst>
        </pc:spChg>
        <pc:spChg chg="mod">
          <ac:chgData name="Людмила Босова" userId="d95e54d8ce3eba73" providerId="LiveId" clId="{D8351615-939E-4698-9BDE-C6FA6D718CB1}" dt="2022-09-04T17:56:04.054" v="52" actId="120"/>
          <ac:spMkLst>
            <pc:docMk/>
            <pc:sldMk cId="1562177922" sldId="292"/>
            <ac:spMk id="47112" creationId="{AD868420-97F8-EC48-A802-62D5E1DC28B7}"/>
          </ac:spMkLst>
        </pc:spChg>
      </pc:sldChg>
      <pc:sldChg chg="modSp mod">
        <pc:chgData name="Людмила Босова" userId="d95e54d8ce3eba73" providerId="LiveId" clId="{D8351615-939E-4698-9BDE-C6FA6D718CB1}" dt="2022-09-04T18:10:36.056" v="80" actId="1076"/>
        <pc:sldMkLst>
          <pc:docMk/>
          <pc:sldMk cId="2806275478" sldId="303"/>
        </pc:sldMkLst>
        <pc:spChg chg="mod">
          <ac:chgData name="Людмила Босова" userId="d95e54d8ce3eba73" providerId="LiveId" clId="{D8351615-939E-4698-9BDE-C6FA6D718CB1}" dt="2022-09-04T18:10:36.056" v="80" actId="1076"/>
          <ac:spMkLst>
            <pc:docMk/>
            <pc:sldMk cId="2806275478" sldId="303"/>
            <ac:spMk id="4" creationId="{FB68EB2B-AC87-70B1-19C8-63AB2B0ED522}"/>
          </ac:spMkLst>
        </pc:spChg>
      </pc:sldChg>
      <pc:sldChg chg="del">
        <pc:chgData name="Людмила Босова" userId="d95e54d8ce3eba73" providerId="LiveId" clId="{D8351615-939E-4698-9BDE-C6FA6D718CB1}" dt="2022-09-04T18:05:03.960" v="65" actId="47"/>
        <pc:sldMkLst>
          <pc:docMk/>
          <pc:sldMk cId="3232947351" sldId="304"/>
        </pc:sldMkLst>
      </pc:sldChg>
      <pc:sldChg chg="del">
        <pc:chgData name="Людмила Босова" userId="d95e54d8ce3eba73" providerId="LiveId" clId="{D8351615-939E-4698-9BDE-C6FA6D718CB1}" dt="2022-09-04T18:02:36.351" v="63" actId="47"/>
        <pc:sldMkLst>
          <pc:docMk/>
          <pc:sldMk cId="183922922" sldId="425"/>
        </pc:sldMkLst>
      </pc:sldChg>
      <pc:sldChg chg="modSp mod modAnim">
        <pc:chgData name="Людмила Босова" userId="d95e54d8ce3eba73" providerId="LiveId" clId="{D8351615-939E-4698-9BDE-C6FA6D718CB1}" dt="2022-09-04T18:12:49.032" v="82"/>
        <pc:sldMkLst>
          <pc:docMk/>
          <pc:sldMk cId="1701895714" sldId="427"/>
        </pc:sldMkLst>
        <pc:spChg chg="mod">
          <ac:chgData name="Людмила Босова" userId="d95e54d8ce3eba73" providerId="LiveId" clId="{D8351615-939E-4698-9BDE-C6FA6D718CB1}" dt="2022-09-04T18:00:15.154" v="55" actId="20577"/>
          <ac:spMkLst>
            <pc:docMk/>
            <pc:sldMk cId="1701895714" sldId="427"/>
            <ac:spMk id="3" creationId="{EA8F063F-CCE0-7541-8D6F-67C1012C79B0}"/>
          </ac:spMkLst>
        </pc:spChg>
      </pc:sldChg>
      <pc:sldChg chg="modSp mod modAnim">
        <pc:chgData name="Людмила Босова" userId="d95e54d8ce3eba73" providerId="LiveId" clId="{D8351615-939E-4698-9BDE-C6FA6D718CB1}" dt="2022-09-04T18:12:52.552" v="84"/>
        <pc:sldMkLst>
          <pc:docMk/>
          <pc:sldMk cId="3972193352" sldId="428"/>
        </pc:sldMkLst>
        <pc:spChg chg="mod">
          <ac:chgData name="Людмила Босова" userId="d95e54d8ce3eba73" providerId="LiveId" clId="{D8351615-939E-4698-9BDE-C6FA6D718CB1}" dt="2022-09-04T18:00:29.484" v="58" actId="20577"/>
          <ac:spMkLst>
            <pc:docMk/>
            <pc:sldMk cId="3972193352" sldId="428"/>
            <ac:spMk id="3" creationId="{EA8F063F-CCE0-7541-8D6F-67C1012C79B0}"/>
          </ac:spMkLst>
        </pc:spChg>
      </pc:sldChg>
      <pc:sldChg chg="modSp mod modAnim">
        <pc:chgData name="Людмила Босова" userId="d95e54d8ce3eba73" providerId="LiveId" clId="{D8351615-939E-4698-9BDE-C6FA6D718CB1}" dt="2022-09-04T18:12:56.047" v="86"/>
        <pc:sldMkLst>
          <pc:docMk/>
          <pc:sldMk cId="318541927" sldId="429"/>
        </pc:sldMkLst>
        <pc:spChg chg="mod">
          <ac:chgData name="Людмила Босова" userId="d95e54d8ce3eba73" providerId="LiveId" clId="{D8351615-939E-4698-9BDE-C6FA6D718CB1}" dt="2022-09-04T18:00:37.700" v="59" actId="20577"/>
          <ac:spMkLst>
            <pc:docMk/>
            <pc:sldMk cId="318541927" sldId="429"/>
            <ac:spMk id="3" creationId="{EA8F063F-CCE0-7541-8D6F-67C1012C79B0}"/>
          </ac:spMkLst>
        </pc:spChg>
      </pc:sldChg>
      <pc:sldChg chg="modSp mod modAnim">
        <pc:chgData name="Людмила Босова" userId="d95e54d8ce3eba73" providerId="LiveId" clId="{D8351615-939E-4698-9BDE-C6FA6D718CB1}" dt="2022-09-04T18:13:02.172" v="88"/>
        <pc:sldMkLst>
          <pc:docMk/>
          <pc:sldMk cId="4104828640" sldId="431"/>
        </pc:sldMkLst>
        <pc:spChg chg="mod">
          <ac:chgData name="Людмила Босова" userId="d95e54d8ce3eba73" providerId="LiveId" clId="{D8351615-939E-4698-9BDE-C6FA6D718CB1}" dt="2022-09-04T18:00:50.392" v="60" actId="20577"/>
          <ac:spMkLst>
            <pc:docMk/>
            <pc:sldMk cId="4104828640" sldId="431"/>
            <ac:spMk id="3" creationId="{EA8F063F-CCE0-7541-8D6F-67C1012C79B0}"/>
          </ac:spMkLst>
        </pc:spChg>
      </pc:sldChg>
      <pc:sldChg chg="modSp mod modAnim">
        <pc:chgData name="Людмила Босова" userId="d95e54d8ce3eba73" providerId="LiveId" clId="{D8351615-939E-4698-9BDE-C6FA6D718CB1}" dt="2022-09-04T18:13:07.924" v="90"/>
        <pc:sldMkLst>
          <pc:docMk/>
          <pc:sldMk cId="84165471" sldId="433"/>
        </pc:sldMkLst>
        <pc:spChg chg="mod">
          <ac:chgData name="Людмила Босова" userId="d95e54d8ce3eba73" providerId="LiveId" clId="{D8351615-939E-4698-9BDE-C6FA6D718CB1}" dt="2022-09-04T18:01:00.746" v="61" actId="20577"/>
          <ac:spMkLst>
            <pc:docMk/>
            <pc:sldMk cId="84165471" sldId="433"/>
            <ac:spMk id="3" creationId="{EA8F063F-CCE0-7541-8D6F-67C1012C79B0}"/>
          </ac:spMkLst>
        </pc:spChg>
      </pc:sldChg>
      <pc:sldChg chg="modAnim">
        <pc:chgData name="Людмила Босова" userId="d95e54d8ce3eba73" providerId="LiveId" clId="{D8351615-939E-4698-9BDE-C6FA6D718CB1}" dt="2022-09-04T18:13:15.820" v="92"/>
        <pc:sldMkLst>
          <pc:docMk/>
          <pc:sldMk cId="766939597" sldId="552"/>
        </pc:sldMkLst>
      </pc:sldChg>
      <pc:sldChg chg="modSp mod">
        <pc:chgData name="Людмила Босова" userId="d95e54d8ce3eba73" providerId="LiveId" clId="{D8351615-939E-4698-9BDE-C6FA6D718CB1}" dt="2022-09-04T18:02:17.269" v="62" actId="6549"/>
        <pc:sldMkLst>
          <pc:docMk/>
          <pc:sldMk cId="2880031815" sldId="554"/>
        </pc:sldMkLst>
        <pc:spChg chg="mod">
          <ac:chgData name="Людмила Босова" userId="d95e54d8ce3eba73" providerId="LiveId" clId="{D8351615-939E-4698-9BDE-C6FA6D718CB1}" dt="2022-09-04T18:02:17.269" v="62" actId="6549"/>
          <ac:spMkLst>
            <pc:docMk/>
            <pc:sldMk cId="2880031815" sldId="554"/>
            <ac:spMk id="3" creationId="{EA8F063F-CCE0-7541-8D6F-67C1012C79B0}"/>
          </ac:spMkLst>
        </pc:spChg>
      </pc:sldChg>
      <pc:sldChg chg="modSp mod">
        <pc:chgData name="Людмила Босова" userId="d95e54d8ce3eba73" providerId="LiveId" clId="{D8351615-939E-4698-9BDE-C6FA6D718CB1}" dt="2022-09-04T17:59:47.427" v="54" actId="1076"/>
        <pc:sldMkLst>
          <pc:docMk/>
          <pc:sldMk cId="294919340" sldId="558"/>
        </pc:sldMkLst>
        <pc:spChg chg="mod">
          <ac:chgData name="Людмила Босова" userId="d95e54d8ce3eba73" providerId="LiveId" clId="{D8351615-939E-4698-9BDE-C6FA6D718CB1}" dt="2022-09-04T17:59:47.427" v="54" actId="1076"/>
          <ac:spMkLst>
            <pc:docMk/>
            <pc:sldMk cId="294919340" sldId="558"/>
            <ac:spMk id="6" creationId="{336810B9-BDEE-E65E-CDCD-90ED586C3F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F88A-EF68-C749-B40D-D35CDA9865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8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F88A-EF68-C749-B40D-D35CDA9865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6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0F88A-EF68-C749-B40D-D35CDA9865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7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55D7392-8C80-FE4B-AEDC-B266722A6F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C919E2-4C0E-D745-9296-2D3434C26D6D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8D4795-4AC4-354D-89D9-44010045E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A9F45A0-15AA-A941-B5DA-58443F32D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85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2847D3-F717-C3B2-1E62-AD7B1238F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8464" l="2863" r="95706">
                        <a14:foregroundMark x1="10157" y1="87097" x2="23517" y2="59908"/>
                        <a14:foregroundMark x1="10157" y1="95161" x2="49489" y2="91935"/>
                        <a14:foregroundMark x1="49489" y1="91935" x2="68712" y2="91935"/>
                        <a14:foregroundMark x1="68712" y1="91935" x2="86230" y2="68817"/>
                        <a14:foregroundMark x1="40832" y1="12442" x2="20450" y2="18664"/>
                        <a14:foregroundMark x1="20450" y1="18664" x2="12611" y2="36329"/>
                        <a14:foregroundMark x1="12611" y1="36329" x2="29448" y2="43318"/>
                        <a14:foregroundMark x1="29448" y1="43318" x2="31084" y2="26651"/>
                        <a14:foregroundMark x1="8044" y1="18510" x2="7294" y2="84639"/>
                        <a14:foregroundMark x1="2249" y1="18126" x2="2113" y2="82642"/>
                        <a14:foregroundMark x1="2113" y1="82642" x2="16496" y2="95853"/>
                        <a14:foregroundMark x1="16496" y1="95853" x2="27812" y2="97619"/>
                        <a14:foregroundMark x1="38309" y1="51767" x2="34697" y2="26651"/>
                        <a14:foregroundMark x1="34697" y1="26651" x2="37900" y2="19355"/>
                        <a14:foregroundMark x1="37832" y1="6759" x2="55556" y2="7143"/>
                        <a14:foregroundMark x1="55556" y1="7143" x2="56033" y2="7527"/>
                        <a14:foregroundMark x1="42127" y1="3533" x2="48603" y2="2151"/>
                        <a14:foregroundMark x1="2999" y1="15668" x2="28834" y2="14286"/>
                        <a14:foregroundMark x1="28834" y1="14286" x2="34424" y2="14593"/>
                        <a14:foregroundMark x1="54124" y1="48925" x2="74778" y2="40015"/>
                        <a14:foregroundMark x1="66599" y1="24040" x2="85821" y2="28955"/>
                        <a14:foregroundMark x1="60395" y1="11905" x2="81663" y2="11060"/>
                        <a14:foregroundMark x1="81663" y1="11060" x2="90184" y2="32181"/>
                        <a14:foregroundMark x1="90184" y1="44086" x2="90184" y2="71352"/>
                        <a14:foregroundMark x1="95706" y1="48694" x2="93047" y2="65438"/>
                        <a14:foregroundMark x1="42399" y1="34101" x2="56783" y2="13210"/>
                        <a14:foregroundMark x1="37082" y1="55146" x2="46967" y2="71736"/>
                        <a14:foregroundMark x1="46967" y1="71736" x2="38309" y2="78418"/>
                        <a14:foregroundMark x1="41377" y1="53533" x2="48057" y2="73963"/>
                        <a14:foregroundMark x1="48057" y1="73963" x2="60123" y2="63825"/>
                        <a14:foregroundMark x1="31561" y1="98464" x2="48807" y2="97005"/>
                        <a14:foregroundMark x1="48807" y1="97005" x2="56305" y2="90015"/>
                        <a14:foregroundMark x1="39468" y1="88710" x2="58964" y2="88940"/>
                        <a14:foregroundMark x1="58964" y1="88940" x2="53170" y2="81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06" y="735755"/>
            <a:ext cx="2758709" cy="2450095"/>
          </a:xfrm>
          <a:prstGeom prst="rect">
            <a:avLst/>
          </a:prstGeom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129"/>
          <a:stretch/>
        </p:blipFill>
        <p:spPr>
          <a:xfrm>
            <a:off x="1035780" y="3245476"/>
            <a:ext cx="2793635" cy="429843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0A99D9-9E19-7423-7899-CE37A85BE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4478"/>
          <a:stretch/>
        </p:blipFill>
        <p:spPr>
          <a:xfrm>
            <a:off x="1965490" y="4691619"/>
            <a:ext cx="859582" cy="221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21744-7A96-11EC-C083-C468E8F875D2}"/>
              </a:ext>
            </a:extLst>
          </p:cNvPr>
          <p:cNvSpPr txBox="1"/>
          <p:nvPr userDrawn="1"/>
        </p:nvSpPr>
        <p:spPr>
          <a:xfrm>
            <a:off x="4453467" y="47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AC6DCF-22DA-7D6B-12DB-962DC9FEDC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01752" y="4085761"/>
            <a:ext cx="529729" cy="6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65E3728E-C821-E865-37FE-5482555E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2046288"/>
            <a:ext cx="9396413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B7D8-1341-9839-ADB6-DAAEFA04A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79388"/>
            <a:ext cx="10025063" cy="6042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>
            <a:noAutofit/>
          </a:bodyPr>
          <a:lstStyle/>
          <a:p>
            <a:r>
              <a:rPr lang="ru-RU" altLang="ru-RU" sz="4800" dirty="0"/>
              <a:t>ОРГАНИЗАЦИЯ ВЫЧИСЛЕНИЙ </a:t>
            </a:r>
            <a:br>
              <a:rPr lang="ru-RU" altLang="ru-RU" sz="4800" dirty="0"/>
            </a:br>
            <a:r>
              <a:rPr lang="ru-RU" altLang="ru-RU" sz="4800" dirty="0"/>
              <a:t>В ЭЛЕКТРОННЫХ ТАБЛИЦАХ</a:t>
            </a:r>
            <a:endParaRPr lang="ru-RU" sz="48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430" y="3699632"/>
            <a:ext cx="7061860" cy="1655762"/>
          </a:xfrm>
        </p:spPr>
        <p:txBody>
          <a:bodyPr/>
          <a:lstStyle/>
          <a:p>
            <a:r>
              <a:rPr lang="ru-RU" altLang="ru-RU" b="1" dirty="0"/>
              <a:t>ОБРАБОТКА ЧИСЛОВОЙ ИНФОРМАЦИИ В ЭЛЕКТРОННЫХ ТАБЛИЦАХ</a:t>
            </a:r>
          </a:p>
        </p:txBody>
      </p:sp>
    </p:spTree>
    <p:extLst>
      <p:ext uri="{BB962C8B-B14F-4D97-AF65-F5344CB8AC3E}">
        <p14:creationId xmlns:p14="http://schemas.microsoft.com/office/powerpoint/2010/main" val="33935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>
            <a:extLst>
              <a:ext uri="{FF2B5EF4-FFF2-40B4-BE49-F238E27FC236}">
                <a16:creationId xmlns:a16="http://schemas.microsoft.com/office/drawing/2014/main" id="{F269B4AE-2074-924D-8499-A8C65C1EE8AE}"/>
              </a:ext>
            </a:extLst>
          </p:cNvPr>
          <p:cNvSpPr>
            <a:spLocks/>
          </p:cNvSpPr>
          <p:nvPr/>
        </p:nvSpPr>
        <p:spPr bwMode="auto">
          <a:xfrm>
            <a:off x="509587" y="798512"/>
            <a:ext cx="1118166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ОТНОСИТЕЛЬНЫЕ, АБСОЛЮТНЫЕ </a:t>
            </a:r>
            <a:b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И СМЕШАННЫЕ ССЫЛКИ</a:t>
            </a:r>
          </a:p>
        </p:txBody>
      </p:sp>
      <p:sp>
        <p:nvSpPr>
          <p:cNvPr id="62476" name="Text Box 12">
            <a:extLst>
              <a:ext uri="{FF2B5EF4-FFF2-40B4-BE49-F238E27FC236}">
                <a16:creationId xmlns:a16="http://schemas.microsoft.com/office/drawing/2014/main" id="{BD6B4652-48FD-3C41-8ADC-54781B19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437064"/>
            <a:ext cx="5113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Относительная ссылка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F0D0E301-EE66-D24C-A5EB-681EB5E4FC80}"/>
              </a:ext>
            </a:extLst>
          </p:cNvPr>
          <p:cNvGrpSpPr>
            <a:grpSpLocks/>
          </p:cNvGrpSpPr>
          <p:nvPr/>
        </p:nvGrpSpPr>
        <p:grpSpPr bwMode="auto">
          <a:xfrm>
            <a:off x="4583113" y="2492375"/>
            <a:ext cx="2590800" cy="1225550"/>
            <a:chOff x="2064" y="1706"/>
            <a:chExt cx="1632" cy="772"/>
          </a:xfrm>
        </p:grpSpPr>
        <p:sp>
          <p:nvSpPr>
            <p:cNvPr id="11284" name="Text Box 10">
              <a:extLst>
                <a:ext uri="{FF2B5EF4-FFF2-40B4-BE49-F238E27FC236}">
                  <a16:creationId xmlns:a16="http://schemas.microsoft.com/office/drawing/2014/main" id="{C5826D53-C62A-3742-BB95-E2E7117F8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1752"/>
              <a:ext cx="63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A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 Box 11">
              <a:extLst>
                <a:ext uri="{FF2B5EF4-FFF2-40B4-BE49-F238E27FC236}">
                  <a16:creationId xmlns:a16="http://schemas.microsoft.com/office/drawing/2014/main" id="{2A257169-30C2-8540-B9BD-46ECFF56B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752"/>
              <a:ext cx="63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6" name="Rectangle 13">
              <a:extLst>
                <a:ext uri="{FF2B5EF4-FFF2-40B4-BE49-F238E27FC236}">
                  <a16:creationId xmlns:a16="http://schemas.microsoft.com/office/drawing/2014/main" id="{1E8816D6-12D5-7F44-A569-F767A888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06"/>
              <a:ext cx="1632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FBEF5895-F752-7345-919B-E8FBFEA5CAD8}"/>
              </a:ext>
            </a:extLst>
          </p:cNvPr>
          <p:cNvGrpSpPr>
            <a:grpSpLocks/>
          </p:cNvGrpSpPr>
          <p:nvPr/>
        </p:nvGrpSpPr>
        <p:grpSpPr bwMode="auto">
          <a:xfrm>
            <a:off x="4367214" y="2492375"/>
            <a:ext cx="2949575" cy="1225550"/>
            <a:chOff x="1702" y="799"/>
            <a:chExt cx="1858" cy="772"/>
          </a:xfrm>
        </p:grpSpPr>
        <p:sp>
          <p:nvSpPr>
            <p:cNvPr id="11281" name="Text Box 16">
              <a:extLst>
                <a:ext uri="{FF2B5EF4-FFF2-40B4-BE49-F238E27FC236}">
                  <a16:creationId xmlns:a16="http://schemas.microsoft.com/office/drawing/2014/main" id="{BED425FF-F8E2-D346-A847-46E93CEB8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" y="845"/>
              <a:ext cx="95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$A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2" name="Text Box 17">
              <a:extLst>
                <a:ext uri="{FF2B5EF4-FFF2-40B4-BE49-F238E27FC236}">
                  <a16:creationId xmlns:a16="http://schemas.microsoft.com/office/drawing/2014/main" id="{F79293C4-7113-D842-B263-5B9E2D469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845"/>
              <a:ext cx="9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$2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3" name="Rectangle 18">
              <a:extLst>
                <a:ext uri="{FF2B5EF4-FFF2-40B4-BE49-F238E27FC236}">
                  <a16:creationId xmlns:a16="http://schemas.microsoft.com/office/drawing/2014/main" id="{B4616414-515A-2A45-BD69-02328042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799"/>
              <a:ext cx="1814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484" name="Text Box 20">
            <a:extLst>
              <a:ext uri="{FF2B5EF4-FFF2-40B4-BE49-F238E27FC236}">
                <a16:creationId xmlns:a16="http://schemas.microsoft.com/office/drawing/2014/main" id="{A15AAC8A-BF3C-6641-B285-845C492B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4437064"/>
            <a:ext cx="5113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Абсолютная ссылка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E4E863E2-733D-6A42-B510-97676E58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4149726"/>
            <a:ext cx="65897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Смешанная ссылка: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абсолютно адресуемый столбец и относительно адресуемая строка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487" name="Text Box 23">
            <a:extLst>
              <a:ext uri="{FF2B5EF4-FFF2-40B4-BE49-F238E27FC236}">
                <a16:creationId xmlns:a16="http://schemas.microsoft.com/office/drawing/2014/main" id="{FD0EEA31-A452-3C4B-9CAD-45BBFEBC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4292600"/>
            <a:ext cx="7056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Смешанная ссылка: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относительно адресуемый столбец и абсолютно адресуемая строка </a:t>
            </a:r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3E5551D9-44CB-CE40-9AD8-BEB44EFC89C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20938"/>
            <a:ext cx="2197100" cy="1225550"/>
            <a:chOff x="5760" y="-244"/>
            <a:chExt cx="1384" cy="772"/>
          </a:xfrm>
        </p:grpSpPr>
        <p:sp>
          <p:nvSpPr>
            <p:cNvPr id="11278" name="Text Box 25">
              <a:extLst>
                <a:ext uri="{FF2B5EF4-FFF2-40B4-BE49-F238E27FC236}">
                  <a16:creationId xmlns:a16="http://schemas.microsoft.com/office/drawing/2014/main" id="{8B7EB002-93F2-6B4C-A508-7EAA15953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" y="-198"/>
              <a:ext cx="95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$A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9" name="Text Box 26">
              <a:extLst>
                <a:ext uri="{FF2B5EF4-FFF2-40B4-BE49-F238E27FC236}">
                  <a16:creationId xmlns:a16="http://schemas.microsoft.com/office/drawing/2014/main" id="{BDCD3E57-0492-9F4E-AE6D-E91E905C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5" y="-198"/>
              <a:ext cx="43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0" name="Rectangle 27">
              <a:extLst>
                <a:ext uri="{FF2B5EF4-FFF2-40B4-BE49-F238E27FC236}">
                  <a16:creationId xmlns:a16="http://schemas.microsoft.com/office/drawing/2014/main" id="{22095772-AE1E-284C-A226-10153ADE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" y="-244"/>
              <a:ext cx="1340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3C34FC53-1910-964D-A341-E0A60EC525FD}"/>
              </a:ext>
            </a:extLst>
          </p:cNvPr>
          <p:cNvGrpSpPr>
            <a:grpSpLocks/>
          </p:cNvGrpSpPr>
          <p:nvPr/>
        </p:nvGrpSpPr>
        <p:grpSpPr bwMode="auto">
          <a:xfrm>
            <a:off x="4727576" y="2492375"/>
            <a:ext cx="2481263" cy="1225550"/>
            <a:chOff x="6055" y="2659"/>
            <a:chExt cx="1563" cy="772"/>
          </a:xfrm>
        </p:grpSpPr>
        <p:sp>
          <p:nvSpPr>
            <p:cNvPr id="11275" name="Text Box 29">
              <a:extLst>
                <a:ext uri="{FF2B5EF4-FFF2-40B4-BE49-F238E27FC236}">
                  <a16:creationId xmlns:a16="http://schemas.microsoft.com/office/drawing/2014/main" id="{DF7783C2-1C97-974E-A316-72B19F4B8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" y="2705"/>
              <a:ext cx="52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A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6" name="Text Box 30">
              <a:extLst>
                <a:ext uri="{FF2B5EF4-FFF2-40B4-BE49-F238E27FC236}">
                  <a16:creationId xmlns:a16="http://schemas.microsoft.com/office/drawing/2014/main" id="{6393878A-71F8-BD49-B585-C9308A9C5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5" y="2705"/>
              <a:ext cx="9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$2</a:t>
              </a:r>
              <a:endParaRPr lang="ru-RU" altLang="ru-RU" sz="60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7" name="Rectangle 31">
              <a:extLst>
                <a:ext uri="{FF2B5EF4-FFF2-40B4-BE49-F238E27FC236}">
                  <a16:creationId xmlns:a16="http://schemas.microsoft.com/office/drawing/2014/main" id="{646E23CB-4074-E740-B94B-BA86F7256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2659"/>
              <a:ext cx="1563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8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62476" grpId="1"/>
      <p:bldP spid="62484" grpId="0"/>
      <p:bldP spid="62485" grpId="0"/>
      <p:bldP spid="62485" grpId="1"/>
      <p:bldP spid="62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7183AE-B700-EDCE-F111-D8B71963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162594"/>
            <a:ext cx="10858994" cy="5283078"/>
          </a:xfrm>
        </p:spPr>
        <p:txBody>
          <a:bodyPr>
            <a:normAutofit/>
          </a:bodyPr>
          <a:lstStyle/>
          <a:p>
            <a:r>
              <a:rPr lang="ru-RU" altLang="ru-RU" sz="2000" b="1" dirty="0"/>
              <a:t>Встроенная функция </a:t>
            </a:r>
            <a:r>
              <a:rPr lang="ru-RU" altLang="ru-RU" sz="2000" dirty="0"/>
              <a:t>- это заранее определенная формула преобразования данных.</a:t>
            </a:r>
          </a:p>
          <a:p>
            <a:r>
              <a:rPr lang="ru-RU" altLang="ru-RU" sz="2000" dirty="0"/>
              <a:t>Каждая встроенная функция имеет имя — как правило, это сокращённое название производимого ею действия.</a:t>
            </a:r>
          </a:p>
          <a:p>
            <a:endParaRPr lang="ru-RU" sz="2000" dirty="0"/>
          </a:p>
        </p:txBody>
      </p:sp>
      <p:graphicFrame>
        <p:nvGraphicFramePr>
          <p:cNvPr id="48207" name="Group 79">
            <a:extLst>
              <a:ext uri="{FF2B5EF4-FFF2-40B4-BE49-F238E27FC236}">
                <a16:creationId xmlns:a16="http://schemas.microsoft.com/office/drawing/2014/main" id="{D38C349B-01FB-2B4A-9257-03B855803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77879"/>
              </p:ext>
            </p:extLst>
          </p:nvPr>
        </p:nvGraphicFramePr>
        <p:xfrm>
          <a:off x="2028031" y="2488157"/>
          <a:ext cx="8135937" cy="36417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1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Имя функции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Действие функции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СУММ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/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SUM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Суммирование аргументов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МИН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/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MIN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Определение наименьшего значения из списка аргументов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МАКС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/ </a:t>
                      </a: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MAX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Определение наибольшего значения из списка аргументов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СЧЁТ / COUNT</a:t>
                      </a:r>
                      <a:endParaRPr kumimoji="0" lang="ru-RU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Подсчитывает количество чисел в аргументе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08049-141A-4E31-8EFB-2AF30EBF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49" y="0"/>
            <a:ext cx="10858993" cy="1325563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altLang="ru-RU" dirty="0"/>
              <a:t>ВСТРОЕННЫЕ ФУНКЦИИ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1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>
            <a:extLst>
              <a:ext uri="{FF2B5EF4-FFF2-40B4-BE49-F238E27FC236}">
                <a16:creationId xmlns:a16="http://schemas.microsoft.com/office/drawing/2014/main" id="{0C7C9EA6-1FD7-0740-A9F7-EDEF1AF504EF}"/>
              </a:ext>
            </a:extLst>
          </p:cNvPr>
          <p:cNvSpPr>
            <a:spLocks/>
          </p:cNvSpPr>
          <p:nvPr/>
        </p:nvSpPr>
        <p:spPr bwMode="auto">
          <a:xfrm>
            <a:off x="419927" y="427414"/>
            <a:ext cx="1118152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БИБЛИОТЕКА ВСТРОЕННЫХ ФУНКЦИЙ</a:t>
            </a:r>
          </a:p>
        </p:txBody>
      </p:sp>
      <p:sp>
        <p:nvSpPr>
          <p:cNvPr id="12312" name="Text Box 78">
            <a:extLst>
              <a:ext uri="{FF2B5EF4-FFF2-40B4-BE49-F238E27FC236}">
                <a16:creationId xmlns:a16="http://schemas.microsoft.com/office/drawing/2014/main" id="{E83C9E28-E412-4B4F-B99D-A2BFE5C34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" y="1015898"/>
            <a:ext cx="10836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В электронных таблицах реализовано несколько сотен встроенных функций.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88" y="2914998"/>
            <a:ext cx="4038600" cy="34671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885" y="1689629"/>
            <a:ext cx="5924550" cy="9620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09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E795D31-C02C-6774-27B8-110E0BFF4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Функции вызываются с некоторыми аргументами и возвращают единственное значение — результат обработки.</a:t>
            </a:r>
          </a:p>
          <a:p>
            <a:endParaRPr lang="ru-RU" dirty="0"/>
          </a:p>
          <a:p>
            <a:r>
              <a:rPr lang="ru-RU" dirty="0"/>
              <a:t>Аргументом функции может быть число, текст, выражение, ссылка на ячейку или диапазон ячеек, результат другой функции.</a:t>
            </a:r>
          </a:p>
          <a:p>
            <a:endParaRPr lang="ru-RU" dirty="0"/>
          </a:p>
          <a:p>
            <a:r>
              <a:rPr lang="ru-RU" dirty="0"/>
              <a:t>При использовании функции в формуле сначала указывается её имя, а затем в скобках указывается список аргументов через точку с запятой.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C0B6CC9-FE36-C601-A7E2-5F954CD7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dirty="0"/>
              <a:t>ВЫЗОВ ВСТРОЕННЫХ ФУНКЦИЙ</a:t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7C8E38-39F3-7A3D-6246-701AFBAACC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068" b="60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3" descr="Орех">
            <a:extLst>
              <a:ext uri="{FF2B5EF4-FFF2-40B4-BE49-F238E27FC236}">
                <a16:creationId xmlns:a16="http://schemas.microsoft.com/office/drawing/2014/main" id="{C7B2437B-9FBE-8F4D-8787-D299562D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90" y="3049919"/>
            <a:ext cx="8202613" cy="308927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3EEEF3A7-284A-7F47-B930-5F8FCBDE4BDE}"/>
              </a:ext>
            </a:extLst>
          </p:cNvPr>
          <p:cNvSpPr>
            <a:spLocks noChangeArrowheads="1"/>
          </p:cNvSpPr>
          <p:nvPr/>
        </p:nvSpPr>
        <p:spPr bwMode="auto">
          <a:xfrm rot="21213466">
            <a:off x="4079875" y="4221163"/>
            <a:ext cx="1606550" cy="284162"/>
          </a:xfrm>
          <a:custGeom>
            <a:avLst/>
            <a:gdLst>
              <a:gd name="T0" fmla="*/ 2935791 w 1520792"/>
              <a:gd name="T1" fmla="*/ 134 h 539014"/>
              <a:gd name="T2" fmla="*/ 1300677 w 1520792"/>
              <a:gd name="T3" fmla="*/ 228 h 539014"/>
              <a:gd name="T4" fmla="*/ 0 w 1520792"/>
              <a:gd name="T5" fmla="*/ 0 h 539014"/>
              <a:gd name="T6" fmla="*/ 0 60000 65536"/>
              <a:gd name="T7" fmla="*/ 0 60000 65536"/>
              <a:gd name="T8" fmla="*/ 0 60000 65536"/>
              <a:gd name="T9" fmla="*/ 0 w 1520792"/>
              <a:gd name="T10" fmla="*/ 0 h 539014"/>
              <a:gd name="T11" fmla="*/ 1520792 w 1520792"/>
              <a:gd name="T12" fmla="*/ 539014 h 539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0792" h="539014">
                <a:moveTo>
                  <a:pt x="1520792" y="288758"/>
                </a:moveTo>
                <a:cubicBezTo>
                  <a:pt x="1224013" y="413886"/>
                  <a:pt x="927234" y="539014"/>
                  <a:pt x="673769" y="490888"/>
                </a:cubicBezTo>
                <a:cubicBezTo>
                  <a:pt x="420304" y="442762"/>
                  <a:pt x="210152" y="221381"/>
                  <a:pt x="0" y="0"/>
                </a:cubicBezTo>
              </a:path>
            </a:pathLst>
          </a:custGeom>
          <a:noFill/>
          <a:ln w="25400" algn="ctr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3316" name="Заголовок 2">
            <a:extLst>
              <a:ext uri="{FF2B5EF4-FFF2-40B4-BE49-F238E27FC236}">
                <a16:creationId xmlns:a16="http://schemas.microsoft.com/office/drawing/2014/main" id="{90EDB780-1C2F-DA43-A952-847C6CD688A3}"/>
              </a:ext>
            </a:extLst>
          </p:cNvPr>
          <p:cNvSpPr>
            <a:spLocks/>
          </p:cNvSpPr>
          <p:nvPr/>
        </p:nvSpPr>
        <p:spPr bwMode="auto">
          <a:xfrm>
            <a:off x="352516" y="346192"/>
            <a:ext cx="8147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ПРАВИЛА ВВОДА ФУНКЦИЙ</a:t>
            </a:r>
          </a:p>
        </p:txBody>
      </p:sp>
      <p:sp>
        <p:nvSpPr>
          <p:cNvPr id="13317" name="Text Box 9">
            <a:extLst>
              <a:ext uri="{FF2B5EF4-FFF2-40B4-BE49-F238E27FC236}">
                <a16:creationId xmlns:a16="http://schemas.microsoft.com/office/drawing/2014/main" id="{B6F4F0D1-7022-0C40-AC70-4523B304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139" y="862143"/>
            <a:ext cx="9024359" cy="2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Выделить ячейку, где будет введена функция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Ввести знак «=»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Вставка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Функция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( или   </a:t>
            </a:r>
            <a:r>
              <a:rPr lang="ru-RU" alt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 в строке ввода)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Выбрать функцию из списка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 окне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Число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ввести диапазон исходных данных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Ок </a:t>
            </a:r>
            <a:endParaRPr lang="ru-RU" altLang="ru-RU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787" y="3295650"/>
            <a:ext cx="352425" cy="26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481" y="1756569"/>
            <a:ext cx="514039" cy="3890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6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>
            <a:extLst>
              <a:ext uri="{FF2B5EF4-FFF2-40B4-BE49-F238E27FC236}">
                <a16:creationId xmlns:a16="http://schemas.microsoft.com/office/drawing/2014/main" id="{EBB677E8-8679-C444-B393-028908C7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544625"/>
            <a:ext cx="7705725" cy="3886200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AE834-2508-0B7E-47C6-5943D306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3" y="7380"/>
            <a:ext cx="10858993" cy="1325563"/>
          </a:xfrm>
        </p:spPr>
        <p:txBody>
          <a:bodyPr/>
          <a:lstStyle/>
          <a:p>
            <a:r>
              <a:rPr lang="ru-RU" altLang="ru-RU" dirty="0"/>
              <a:t>МАСТЕР ФУНКЦИЙ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F4FB9-AB2E-21B1-D16C-4149F845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2" y="1155288"/>
            <a:ext cx="10858994" cy="4547423"/>
          </a:xfrm>
        </p:spPr>
        <p:txBody>
          <a:bodyPr>
            <a:normAutofit/>
          </a:bodyPr>
          <a:lstStyle/>
          <a:p>
            <a:r>
              <a:rPr lang="ru-RU" altLang="ru-RU" sz="2200" dirty="0"/>
              <a:t>Диалоговое окно позволяет упростить создание формул и свести к минимуму количество опечаток и синтаксических ошибок. При вводе функции в формулу диалоговое окно отображает имя функции, все её аргументы, описание функции и каждого из аргументов, текущий результат функции и всей формулы.</a:t>
            </a:r>
          </a:p>
        </p:txBody>
      </p:sp>
    </p:spTree>
    <p:extLst>
      <p:ext uri="{BB962C8B-B14F-4D97-AF65-F5344CB8AC3E}">
        <p14:creationId xmlns:p14="http://schemas.microsoft.com/office/powerpoint/2010/main" val="31312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>
            <a:extLst>
              <a:ext uri="{FF2B5EF4-FFF2-40B4-BE49-F238E27FC236}">
                <a16:creationId xmlns:a16="http://schemas.microsoft.com/office/drawing/2014/main" id="{0DE638A6-420C-0D4A-BD6A-1A89ACE1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91" y="692151"/>
            <a:ext cx="1081377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Пример 1.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Правила судейства в международных соревнованиях по одному из видов спорта таковы: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1) выступление каждого спортсмена оценивают 6 судей;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2) максимальная и минимальная оценки каждого спортсмена отбрасываются;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3) в зачёт спортсмену идёт среднее арифметическое оставшихся оценок. 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DFCE8AE6-F69A-E04B-9F54-23C45BFA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91" y="5247034"/>
            <a:ext cx="1096286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Требуется подсчитать оценки всех участников соревнований и определить оценку победителя.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488" name="Picture 8">
            <a:extLst>
              <a:ext uri="{FF2B5EF4-FFF2-40B4-BE49-F238E27FC236}">
                <a16:creationId xmlns:a16="http://schemas.microsoft.com/office/drawing/2014/main" id="{1CBCE851-3898-774A-BDF2-39566C9E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5" y="2719938"/>
            <a:ext cx="8353425" cy="2284413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974" y="2719937"/>
            <a:ext cx="2798078" cy="22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>
            <a:extLst>
              <a:ext uri="{FF2B5EF4-FFF2-40B4-BE49-F238E27FC236}">
                <a16:creationId xmlns:a16="http://schemas.microsoft.com/office/drawing/2014/main" id="{1EB97ABE-DC61-1A4E-B8B7-5C641792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4" y="260350"/>
            <a:ext cx="99861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Для этого: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A10CC90C-5FEE-E24E-A5D0-5BDB4BB83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4" y="692150"/>
            <a:ext cx="99861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4а) копируем содержимое ячейки В12 в ячейки С12:F12</a:t>
            </a:r>
          </a:p>
        </p:txBody>
      </p:sp>
      <p:pic>
        <p:nvPicPr>
          <p:cNvPr id="50183" name="Picture 7">
            <a:extLst>
              <a:ext uri="{FF2B5EF4-FFF2-40B4-BE49-F238E27FC236}">
                <a16:creationId xmlns:a16="http://schemas.microsoft.com/office/drawing/2014/main" id="{9F26EBBA-37C2-2C47-9589-7CA25EB3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060575"/>
            <a:ext cx="6192837" cy="1957388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Text Box 8">
            <a:extLst>
              <a:ext uri="{FF2B5EF4-FFF2-40B4-BE49-F238E27FC236}">
                <a16:creationId xmlns:a16="http://schemas.microsoft.com/office/drawing/2014/main" id="{0D634C16-B3F5-9645-9B81-89AF179F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" y="620713"/>
            <a:ext cx="99861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1) в ячейки А10, А11, А12 и А14 заносим тексты «Максимальная оценка», «Минимальная оценка», «Итоговая оценка», «Оценка победителя»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DA5CAB10-7EDC-864E-A631-57833E86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" y="765175"/>
            <a:ext cx="998610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7313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2) в ячейку В10 заносим формулу =МАКС(В3:В8)</a:t>
            </a:r>
          </a:p>
        </p:txBody>
      </p:sp>
      <p:pic>
        <p:nvPicPr>
          <p:cNvPr id="50187" name="Picture 11">
            <a:extLst>
              <a:ext uri="{FF2B5EF4-FFF2-40B4-BE49-F238E27FC236}">
                <a16:creationId xmlns:a16="http://schemas.microsoft.com/office/drawing/2014/main" id="{4E0B091C-640D-054B-89BF-3F756E4C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060575"/>
            <a:ext cx="5832475" cy="1912938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>
            <a:extLst>
              <a:ext uri="{FF2B5EF4-FFF2-40B4-BE49-F238E27FC236}">
                <a16:creationId xmlns:a16="http://schemas.microsoft.com/office/drawing/2014/main" id="{8195017E-AC6B-964B-A9EF-456F8190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989139"/>
            <a:ext cx="8532812" cy="1557337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9" name="Text Box 13">
            <a:extLst>
              <a:ext uri="{FF2B5EF4-FFF2-40B4-BE49-F238E27FC236}">
                <a16:creationId xmlns:a16="http://schemas.microsoft.com/office/drawing/2014/main" id="{EF589825-D9C5-3E45-A524-D60937D4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" y="692150"/>
            <a:ext cx="998610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7313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2а) копируем содержимое ячейки В10 в ячейки С10:F10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CA74F241-FDE4-7143-9ADD-AF7DA17D7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" y="692150"/>
            <a:ext cx="998610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87313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3) в ячейку В11 заносим формулу =МИН(В3:В8)</a:t>
            </a:r>
          </a:p>
        </p:txBody>
      </p:sp>
      <p:pic>
        <p:nvPicPr>
          <p:cNvPr id="50191" name="Picture 15">
            <a:extLst>
              <a:ext uri="{FF2B5EF4-FFF2-40B4-BE49-F238E27FC236}">
                <a16:creationId xmlns:a16="http://schemas.microsoft.com/office/drawing/2014/main" id="{57856B77-43F9-1A42-99FC-D1093599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989138"/>
            <a:ext cx="8496300" cy="182880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2" name="Text Box 16">
            <a:extLst>
              <a:ext uri="{FF2B5EF4-FFF2-40B4-BE49-F238E27FC236}">
                <a16:creationId xmlns:a16="http://schemas.microsoft.com/office/drawing/2014/main" id="{01ACABC9-F05D-B54E-812B-926A3CBC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58" y="692150"/>
            <a:ext cx="973019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3а) копируем содержимое ячейки В10 в ячейки С11:F11</a:t>
            </a:r>
          </a:p>
        </p:txBody>
      </p:sp>
      <p:pic>
        <p:nvPicPr>
          <p:cNvPr id="50193" name="Picture 17">
            <a:extLst>
              <a:ext uri="{FF2B5EF4-FFF2-40B4-BE49-F238E27FC236}">
                <a16:creationId xmlns:a16="http://schemas.microsoft.com/office/drawing/2014/main" id="{BE0E3BB1-B376-5E40-A270-47C0DBF2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989139"/>
            <a:ext cx="8496300" cy="183832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4" name="Text Box 18">
            <a:extLst>
              <a:ext uri="{FF2B5EF4-FFF2-40B4-BE49-F238E27FC236}">
                <a16:creationId xmlns:a16="http://schemas.microsoft.com/office/drawing/2014/main" id="{657441BD-9D26-5D45-98B3-00E961E0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51" y="765175"/>
            <a:ext cx="990142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4) в ячейку В12 заносим формулу =(СУММ(В3:В8)-В10-В11)/4 </a:t>
            </a:r>
          </a:p>
        </p:txBody>
      </p:sp>
      <p:pic>
        <p:nvPicPr>
          <p:cNvPr id="50195" name="Picture 19">
            <a:extLst>
              <a:ext uri="{FF2B5EF4-FFF2-40B4-BE49-F238E27FC236}">
                <a16:creationId xmlns:a16="http://schemas.microsoft.com/office/drawing/2014/main" id="{B353E737-A24D-1B49-A9BC-A20768A0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16113"/>
            <a:ext cx="8440738" cy="179070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6" name="Text Box 20">
            <a:extLst>
              <a:ext uri="{FF2B5EF4-FFF2-40B4-BE49-F238E27FC236}">
                <a16:creationId xmlns:a16="http://schemas.microsoft.com/office/drawing/2014/main" id="{F0EB1882-2C4F-3E4F-B97D-89948F99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4" y="765175"/>
            <a:ext cx="99861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5) в ячейку В14 заносим формулу =МАКС(В12:F12)</a:t>
            </a:r>
          </a:p>
        </p:txBody>
      </p:sp>
      <p:pic>
        <p:nvPicPr>
          <p:cNvPr id="50198" name="Picture 22">
            <a:extLst>
              <a:ext uri="{FF2B5EF4-FFF2-40B4-BE49-F238E27FC236}">
                <a16:creationId xmlns:a16="http://schemas.microsoft.com/office/drawing/2014/main" id="{DF29E3C3-44DB-E042-9F0E-F348A0C3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989139"/>
            <a:ext cx="8353425" cy="180022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9" name="Picture 23">
            <a:extLst>
              <a:ext uri="{FF2B5EF4-FFF2-40B4-BE49-F238E27FC236}">
                <a16:creationId xmlns:a16="http://schemas.microsoft.com/office/drawing/2014/main" id="{F33E0649-2C78-D74E-BAAD-6DE235C2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916114"/>
            <a:ext cx="8423275" cy="199072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00" name="Text Box 24">
            <a:extLst>
              <a:ext uri="{FF2B5EF4-FFF2-40B4-BE49-F238E27FC236}">
                <a16:creationId xmlns:a16="http://schemas.microsoft.com/office/drawing/2014/main" id="{4E03435C-F858-D74B-95DC-5B81F4C5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075" y="1322303"/>
            <a:ext cx="520662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chemeClr val="tx2"/>
                </a:solidFill>
                <a:latin typeface="Arial" panose="020B0604020202020204" pitchFamily="34" charset="0"/>
              </a:rPr>
              <a:t>Результат решения задачи:</a:t>
            </a:r>
          </a:p>
        </p:txBody>
      </p:sp>
      <p:pic>
        <p:nvPicPr>
          <p:cNvPr id="50201" name="Picture 25">
            <a:extLst>
              <a:ext uri="{FF2B5EF4-FFF2-40B4-BE49-F238E27FC236}">
                <a16:creationId xmlns:a16="http://schemas.microsoft.com/office/drawing/2014/main" id="{1C929B88-D6D4-3546-BF39-93903F92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916114"/>
            <a:ext cx="8496300" cy="3348037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2" grpId="1"/>
      <p:bldP spid="50184" grpId="0"/>
      <p:bldP spid="50186" grpId="0"/>
      <p:bldP spid="50186" grpId="1"/>
      <p:bldP spid="50189" grpId="0"/>
      <p:bldP spid="50189" grpId="1"/>
      <p:bldP spid="50190" grpId="0"/>
      <p:bldP spid="50190" grpId="1"/>
      <p:bldP spid="50192" grpId="0"/>
      <p:bldP spid="50192" grpId="1"/>
      <p:bldP spid="50194" grpId="0"/>
      <p:bldP spid="50194" grpId="1"/>
      <p:bldP spid="50196" grpId="0"/>
      <p:bldP spid="50196" grpId="1"/>
      <p:bldP spid="50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>
            <a:extLst>
              <a:ext uri="{FF2B5EF4-FFF2-40B4-BE49-F238E27FC236}">
                <a16:creationId xmlns:a16="http://schemas.microsoft.com/office/drawing/2014/main" id="{3772BA6D-A0EC-1C4B-898B-56995F08DAE6}"/>
              </a:ext>
            </a:extLst>
          </p:cNvPr>
          <p:cNvSpPr>
            <a:spLocks/>
          </p:cNvSpPr>
          <p:nvPr/>
        </p:nvSpPr>
        <p:spPr bwMode="auto">
          <a:xfrm>
            <a:off x="352516" y="341314"/>
            <a:ext cx="81470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ЛОГИЧЕСКИЕ ОПЕРЦИИ</a:t>
            </a:r>
          </a:p>
        </p:txBody>
      </p:sp>
      <p:graphicFrame>
        <p:nvGraphicFramePr>
          <p:cNvPr id="25607" name="Group 7">
            <a:extLst>
              <a:ext uri="{FF2B5EF4-FFF2-40B4-BE49-F238E27FC236}">
                <a16:creationId xmlns:a16="http://schemas.microsoft.com/office/drawing/2014/main" id="{8707101A-F131-D343-8BDF-5729767D6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21150"/>
              </p:ext>
            </p:extLst>
          </p:nvPr>
        </p:nvGraphicFramePr>
        <p:xfrm>
          <a:off x="2063750" y="1204914"/>
          <a:ext cx="8497888" cy="22240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0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3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Название логической операции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Логическая связка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Конъюнкция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«и»; «а»; «но»; «хотя»</a:t>
                      </a: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Дизъюнкция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«или»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Инверсия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«не»; «неверно, что»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751" name="Group 151">
                <a:extLst>
                  <a:ext uri="{FF2B5EF4-FFF2-40B4-BE49-F238E27FC236}">
                    <a16:creationId xmlns:a16="http://schemas.microsoft.com/office/drawing/2014/main" id="{05F87B21-64B8-F14C-882F-DB86171B8F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752621"/>
                  </p:ext>
                </p:extLst>
              </p:nvPr>
            </p:nvGraphicFramePr>
            <p:xfrm>
              <a:off x="2927350" y="3789364"/>
              <a:ext cx="6642100" cy="256063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328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87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8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2873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6773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Таблица истинности</a:t>
                          </a:r>
                          <a:endParaRPr kumimoji="0" lang="ru-RU" sz="2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А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В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А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2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⋀</m:t>
                              </m:r>
                            </m:oMath>
                          </a14:m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В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А</a:t>
                          </a: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В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Ā</a:t>
                          </a:r>
                          <a:endParaRPr kumimoji="0" lang="en-US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751" name="Group 151">
                <a:extLst>
                  <a:ext uri="{FF2B5EF4-FFF2-40B4-BE49-F238E27FC236}">
                    <a16:creationId xmlns:a16="http://schemas.microsoft.com/office/drawing/2014/main" id="{05F87B21-64B8-F14C-882F-DB86171B8F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752621"/>
                  </p:ext>
                </p:extLst>
              </p:nvPr>
            </p:nvGraphicFramePr>
            <p:xfrm>
              <a:off x="2927350" y="3789364"/>
              <a:ext cx="6642100" cy="256063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328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87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8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2873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6773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Таблица истинности</a:t>
                          </a:r>
                          <a:endParaRPr kumimoji="0" lang="ru-RU" sz="2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А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В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26" marB="45726" horzOverflow="overflow">
                        <a:blipFill>
                          <a:blip r:embed="rId2"/>
                          <a:stretch>
                            <a:fillRect l="-200459" t="-110000" r="-200917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А</a:t>
                          </a: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V</a:t>
                          </a: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В</a:t>
                          </a:r>
                          <a:endParaRPr kumimoji="0" lang="ru-RU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Ā</a:t>
                          </a:r>
                          <a:endParaRPr kumimoji="0" lang="en-US" sz="22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ru-RU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0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6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r>
                            <a:rPr kumimoji="0" lang="en-US" sz="2200" b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</a:rPr>
                            <a:t>1</a:t>
                          </a: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Arial" charset="0"/>
                            <a:buNone/>
                            <a:tabLst/>
                          </a:pPr>
                          <a:endParaRPr kumimoji="0" lang="ru-RU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6" marB="45726" horzOverflow="overflow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20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E49ACE-B529-3B36-3D65-F1A15981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ЛОГИЧЕСКИЕ ФУНКЦИИ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68EB2B-AC87-70B1-19C8-63AB2B0ED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556502"/>
            <a:ext cx="10858994" cy="4547423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dirty="0"/>
              <a:t>Логические операции в электронных таблицах представлены как функции: сначала записывается имя логической операции, а затем в круглых скобках перечисляются логические операнды.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r>
              <a:rPr lang="ru-RU" dirty="0"/>
              <a:t>Например, логическое выражение, соответствующее двойному неравенству</a:t>
            </a:r>
          </a:p>
          <a:p>
            <a:pPr algn="ctr">
              <a:defRPr/>
            </a:pPr>
            <a:r>
              <a:rPr lang="ru-RU" dirty="0"/>
              <a:t> </a:t>
            </a:r>
            <a:r>
              <a:rPr lang="ru-RU" b="1" dirty="0"/>
              <a:t>0&lt;A1&lt;10</a:t>
            </a:r>
            <a:r>
              <a:rPr lang="ru-RU" dirty="0"/>
              <a:t>, </a:t>
            </a:r>
          </a:p>
          <a:p>
            <a:pPr>
              <a:defRPr/>
            </a:pPr>
            <a:r>
              <a:rPr lang="ru-RU" dirty="0"/>
              <a:t>запишется:</a:t>
            </a:r>
          </a:p>
          <a:p>
            <a:pPr marL="1163638" indent="-447675" algn="just">
              <a:buFont typeface="Arial" pitchFamily="34" charset="0"/>
              <a:buChar char="•"/>
              <a:defRPr/>
            </a:pPr>
            <a:r>
              <a:rPr lang="ru-RU" dirty="0"/>
              <a:t>в электронных таблицах: </a:t>
            </a:r>
            <a:r>
              <a:rPr lang="ru-RU" b="1" dirty="0"/>
              <a:t>И(А1&gt;0; A1&lt;10)</a:t>
            </a:r>
          </a:p>
          <a:p>
            <a:pPr marL="1163638" indent="-447675" algn="just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на языке математической логики </a:t>
            </a:r>
            <a:r>
              <a:rPr lang="ru-RU" b="1" dirty="0">
                <a:latin typeface="Arial" charset="0"/>
                <a:cs typeface="Arial" charset="0"/>
              </a:rPr>
              <a:t>(0&lt;A1) И (A1&lt;10)</a:t>
            </a:r>
          </a:p>
          <a:p>
            <a:pPr marL="1163638" indent="-447675" algn="just"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на языке Паскаль </a:t>
            </a:r>
            <a:r>
              <a:rPr lang="ru-RU" b="1" dirty="0">
                <a:latin typeface="Arial" charset="0"/>
                <a:cs typeface="Arial" charset="0"/>
              </a:rPr>
              <a:t>(0&lt;A1) </a:t>
            </a:r>
            <a:r>
              <a:rPr lang="ru-RU" b="1" dirty="0" err="1">
                <a:latin typeface="Arial" charset="0"/>
                <a:cs typeface="Arial" charset="0"/>
              </a:rPr>
              <a:t>and</a:t>
            </a:r>
            <a:r>
              <a:rPr lang="ru-RU" b="1" dirty="0">
                <a:latin typeface="Arial" charset="0"/>
                <a:cs typeface="Arial" charset="0"/>
              </a:rPr>
              <a:t> (A1&lt;10)</a:t>
            </a:r>
          </a:p>
          <a:p>
            <a:pPr marL="1163638" indent="-447675" algn="just">
              <a:buFont typeface="Arial" pitchFamily="34" charset="0"/>
              <a:buChar char="•"/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/>
          </a:bodyPr>
          <a:lstStyle/>
          <a:p>
            <a:r>
              <a:rPr lang="ru-RU" altLang="ru-RU" dirty="0"/>
              <a:t>относительная ссылка</a:t>
            </a:r>
          </a:p>
          <a:p>
            <a:r>
              <a:rPr lang="ru-RU" altLang="ru-RU" dirty="0">
                <a:ea typeface="Helvetica Neue Thin" panose="020B0403020202020204" pitchFamily="34" charset="0"/>
              </a:rPr>
              <a:t>абсолютная ссылка</a:t>
            </a:r>
          </a:p>
          <a:p>
            <a:r>
              <a:rPr lang="ru-RU" altLang="ru-RU" dirty="0">
                <a:ea typeface="Helvetica Neue Thin" panose="020B0403020202020204" pitchFamily="34" charset="0"/>
              </a:rPr>
              <a:t>смешанная ссылка</a:t>
            </a:r>
          </a:p>
          <a:p>
            <a:r>
              <a:rPr lang="ru-RU" altLang="ru-RU" dirty="0">
                <a:ea typeface="Helvetica Neue Thin" panose="020B0403020202020204" pitchFamily="34" charset="0"/>
              </a:rPr>
              <a:t>встроенная функция</a:t>
            </a:r>
          </a:p>
          <a:p>
            <a:r>
              <a:rPr lang="ru-RU" altLang="ru-RU" dirty="0">
                <a:ea typeface="Helvetica Neue Thin" panose="020B0403020202020204" pitchFamily="34" charset="0"/>
              </a:rPr>
              <a:t>логическая функция</a:t>
            </a:r>
          </a:p>
          <a:p>
            <a:r>
              <a:rPr lang="ru-RU" altLang="ru-RU" dirty="0">
                <a:ea typeface="Helvetica Neue Thin" panose="020B0403020202020204" pitchFamily="34" charset="0"/>
              </a:rPr>
              <a:t>условная функция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0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>
            <a:extLst>
              <a:ext uri="{FF2B5EF4-FFF2-40B4-BE49-F238E27FC236}">
                <a16:creationId xmlns:a16="http://schemas.microsoft.com/office/drawing/2014/main" id="{DAD9059E-76CF-2D4C-B321-F28DBAF9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04" y="476250"/>
            <a:ext cx="109529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Пример 2.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В электронных таблицах можно вычислить значения логического выражения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НЕ А И НЕ В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при всех возможных значениях входящих в него логических переменных.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D96871BE-9D73-AF4C-89F4-7F1C6AC5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03" y="4437063"/>
            <a:ext cx="111661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При решении этой задачи будем следовать известному нам алгоритму построения таблицы истинности для логического выражения.</a:t>
            </a:r>
          </a:p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Вычисления в диапазонах ячеек C3:C6, D3:D6, E3:E6 проводятся компьютером по заданным нами формулам.</a:t>
            </a:r>
          </a:p>
        </p:txBody>
      </p:sp>
      <p:pic>
        <p:nvPicPr>
          <p:cNvPr id="38924" name="Picture 12">
            <a:extLst>
              <a:ext uri="{FF2B5EF4-FFF2-40B4-BE49-F238E27FC236}">
                <a16:creationId xmlns:a16="http://schemas.microsoft.com/office/drawing/2014/main" id="{E1E1FA86-3A8B-6948-A244-42A3711C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060575"/>
            <a:ext cx="8135938" cy="2236788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>
            <a:extLst>
              <a:ext uri="{FF2B5EF4-FFF2-40B4-BE49-F238E27FC236}">
                <a16:creationId xmlns:a16="http://schemas.microsoft.com/office/drawing/2014/main" id="{036454C7-BF6A-F742-9613-3BE7E7C2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060575"/>
            <a:ext cx="8208963" cy="208915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>
            <a:extLst>
              <a:ext uri="{FF2B5EF4-FFF2-40B4-BE49-F238E27FC236}">
                <a16:creationId xmlns:a16="http://schemas.microsoft.com/office/drawing/2014/main" id="{2DD235E9-85F6-7D4D-8043-70FC631C1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F4605-B0A4-1250-F7CA-38637615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dirty="0"/>
              <a:t>УСЛОВНАЯ ФУНКЦИЯ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DBB7B-3261-93B4-190D-EBB07AC2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dirty="0"/>
              <a:t>Для проверки условий при выполнении расчётов в электронных таблицах реализована </a:t>
            </a:r>
            <a:r>
              <a:rPr lang="ru-RU" b="1" dirty="0"/>
              <a:t>условная функция</a:t>
            </a:r>
            <a:r>
              <a:rPr lang="ru-RU" dirty="0"/>
              <a:t>:</a:t>
            </a:r>
          </a:p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/>
              <a:t>(&lt;</a:t>
            </a:r>
            <a:r>
              <a:rPr lang="ru-RU" i="1" dirty="0">
                <a:solidFill>
                  <a:srgbClr val="0000FF"/>
                </a:solidFill>
              </a:rPr>
              <a:t>условие</a:t>
            </a:r>
            <a:r>
              <a:rPr lang="ru-RU" dirty="0"/>
              <a:t>&gt;; &lt;</a:t>
            </a:r>
            <a:r>
              <a:rPr lang="ru-RU" i="1" dirty="0">
                <a:solidFill>
                  <a:srgbClr val="0000FF"/>
                </a:solidFill>
              </a:rPr>
              <a:t>значение </a:t>
            </a:r>
            <a:r>
              <a:rPr lang="ru-RU" dirty="0">
                <a:solidFill>
                  <a:srgbClr val="0000FF"/>
                </a:solidFill>
              </a:rPr>
              <a:t>1</a:t>
            </a:r>
            <a:r>
              <a:rPr lang="ru-RU" dirty="0"/>
              <a:t>&gt;; &lt;</a:t>
            </a:r>
            <a:r>
              <a:rPr lang="ru-RU" i="1" dirty="0">
                <a:solidFill>
                  <a:srgbClr val="0000FF"/>
                </a:solidFill>
              </a:rPr>
              <a:t>значение </a:t>
            </a:r>
            <a:r>
              <a:rPr lang="ru-RU" dirty="0">
                <a:solidFill>
                  <a:srgbClr val="0000FF"/>
                </a:solidFill>
              </a:rPr>
              <a:t>2</a:t>
            </a:r>
            <a:r>
              <a:rPr lang="ru-RU" dirty="0"/>
              <a:t>&gt;)</a:t>
            </a:r>
          </a:p>
          <a:p>
            <a:pPr marL="3136900" indent="-2774950"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dirty="0"/>
              <a:t>Здесь &lt;</a:t>
            </a:r>
            <a:r>
              <a:rPr lang="ru-RU" i="1" dirty="0">
                <a:solidFill>
                  <a:srgbClr val="0000FF"/>
                </a:solidFill>
              </a:rPr>
              <a:t>условие</a:t>
            </a:r>
            <a:r>
              <a:rPr lang="ru-RU" dirty="0"/>
              <a:t>&gt; - логическое выражение, принимающее значения </a:t>
            </a:r>
            <a:r>
              <a:rPr lang="ru-RU" b="1" dirty="0"/>
              <a:t>ИСТИНА</a:t>
            </a:r>
            <a:r>
              <a:rPr lang="ru-RU" dirty="0"/>
              <a:t> или </a:t>
            </a:r>
            <a:r>
              <a:rPr lang="ru-RU" b="1" dirty="0"/>
              <a:t>ЛОЖЬ</a:t>
            </a:r>
            <a:r>
              <a:rPr lang="ru-RU" dirty="0"/>
              <a:t>.</a:t>
            </a:r>
          </a:p>
          <a:p>
            <a:pPr marL="3136900" indent="-1878013"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dirty="0"/>
              <a:t>&lt;</a:t>
            </a:r>
            <a:r>
              <a:rPr lang="ru-RU" i="1" dirty="0">
                <a:solidFill>
                  <a:srgbClr val="0000FF"/>
                </a:solidFill>
              </a:rPr>
              <a:t>значение </a:t>
            </a:r>
            <a:r>
              <a:rPr lang="ru-RU" dirty="0">
                <a:solidFill>
                  <a:srgbClr val="0000FF"/>
                </a:solidFill>
              </a:rPr>
              <a:t>1</a:t>
            </a:r>
            <a:r>
              <a:rPr lang="ru-RU" dirty="0"/>
              <a:t>&gt; - значение функции, если логическое выражение истинно;</a:t>
            </a:r>
          </a:p>
          <a:p>
            <a:pPr marL="3136900" indent="-1878013"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dirty="0"/>
              <a:t>&lt;</a:t>
            </a:r>
            <a:r>
              <a:rPr lang="ru-RU" i="1" dirty="0">
                <a:solidFill>
                  <a:srgbClr val="0000FF"/>
                </a:solidFill>
              </a:rPr>
              <a:t>значение </a:t>
            </a:r>
            <a:r>
              <a:rPr lang="ru-RU" dirty="0">
                <a:solidFill>
                  <a:srgbClr val="0000FF"/>
                </a:solidFill>
              </a:rPr>
              <a:t>2</a:t>
            </a:r>
            <a:r>
              <a:rPr lang="ru-RU" dirty="0"/>
              <a:t>&gt; - значение функции, если логическое выражение ложно.</a:t>
            </a:r>
          </a:p>
        </p:txBody>
      </p:sp>
    </p:spTree>
    <p:extLst>
      <p:ext uri="{BB962C8B-B14F-4D97-AF65-F5344CB8AC3E}">
        <p14:creationId xmlns:p14="http://schemas.microsoft.com/office/powerpoint/2010/main" val="1589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>
            <a:extLst>
              <a:ext uri="{FF2B5EF4-FFF2-40B4-BE49-F238E27FC236}">
                <a16:creationId xmlns:a16="http://schemas.microsoft.com/office/drawing/2014/main" id="{D1713B1A-7F83-9C4F-8292-53A52D21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97" y="765175"/>
            <a:ext cx="11207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Пример 3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Для заданного значения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вычислить значение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по одной из формул: если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, то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, иначе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EB2F66C9-7C56-BD46-903C-382EF6ABF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609" y="5838563"/>
            <a:ext cx="354456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if</a:t>
            </a:r>
            <a:r>
              <a:rPr lang="ru-RU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" charset="0"/>
                <a:cs typeface="Arial" charset="0"/>
              </a:rPr>
              <a:t>x&gt;5 </a:t>
            </a:r>
            <a:r>
              <a:rPr lang="ru-RU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  <a:r>
              <a:rPr lang="ru-RU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" charset="0"/>
                <a:cs typeface="Arial" charset="0"/>
              </a:rPr>
              <a:t>y:=x-8</a:t>
            </a:r>
            <a:r>
              <a:rPr lang="ru-RU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else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" charset="0"/>
                <a:cs typeface="Arial" charset="0"/>
              </a:rPr>
              <a:t>y:=x+3</a:t>
            </a:r>
            <a:endParaRPr lang="ru-RU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335A236E-858D-0047-8309-779EB5B42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897" y="1730285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Языке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блок-схем (алгоритм):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A18D64DA-63E1-0040-8588-B53AED99DB3C}"/>
              </a:ext>
            </a:extLst>
          </p:cNvPr>
          <p:cNvGrpSpPr>
            <a:grpSpLocks/>
          </p:cNvGrpSpPr>
          <p:nvPr/>
        </p:nvGrpSpPr>
        <p:grpSpPr bwMode="auto">
          <a:xfrm>
            <a:off x="4008102" y="2174599"/>
            <a:ext cx="3602037" cy="3168650"/>
            <a:chOff x="6237" y="1298"/>
            <a:chExt cx="2269" cy="1996"/>
          </a:xfrm>
        </p:grpSpPr>
        <p:grpSp>
          <p:nvGrpSpPr>
            <p:cNvPr id="21515" name="Group 37">
              <a:extLst>
                <a:ext uri="{FF2B5EF4-FFF2-40B4-BE49-F238E27FC236}">
                  <a16:creationId xmlns:a16="http://schemas.microsoft.com/office/drawing/2014/main" id="{19F6D4CC-DA56-1640-99DA-9AB84C719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7" y="1298"/>
              <a:ext cx="2269" cy="1996"/>
              <a:chOff x="6237" y="1298"/>
              <a:chExt cx="2269" cy="1996"/>
            </a:xfrm>
          </p:grpSpPr>
          <p:sp>
            <p:nvSpPr>
              <p:cNvPr id="21518" name="Line 13">
                <a:extLst>
                  <a:ext uri="{FF2B5EF4-FFF2-40B4-BE49-F238E27FC236}">
                    <a16:creationId xmlns:a16="http://schemas.microsoft.com/office/drawing/2014/main" id="{4C15C1A1-B508-A34F-8D3B-050E1BF83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1" y="129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1519" name="Group 24">
                <a:extLst>
                  <a:ext uri="{FF2B5EF4-FFF2-40B4-BE49-F238E27FC236}">
                    <a16:creationId xmlns:a16="http://schemas.microsoft.com/office/drawing/2014/main" id="{14F284F0-14F3-BF40-8C15-5CC7466B0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7" y="1661"/>
                <a:ext cx="2269" cy="1633"/>
                <a:chOff x="5239" y="1389"/>
                <a:chExt cx="2269" cy="1633"/>
              </a:xfrm>
            </p:grpSpPr>
            <p:sp>
              <p:nvSpPr>
                <p:cNvPr id="21520" name="Rectangle 25">
                  <a:extLst>
                    <a:ext uri="{FF2B5EF4-FFF2-40B4-BE49-F238E27FC236}">
                      <a16:creationId xmlns:a16="http://schemas.microsoft.com/office/drawing/2014/main" id="{8FB01B4D-9431-DA43-8F27-4A4F9A432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9" y="2115"/>
                  <a:ext cx="908" cy="273"/>
                </a:xfrm>
                <a:prstGeom prst="rect">
                  <a:avLst/>
                </a:prstGeom>
                <a:solidFill>
                  <a:srgbClr val="66CC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 i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ru-RU" sz="180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=</a:t>
                  </a:r>
                  <a:r>
                    <a:rPr lang="en-US" altLang="ru-RU" sz="2400" i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ru-RU" sz="180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-8</a:t>
                  </a:r>
                  <a:endParaRPr lang="ru-RU" altLang="ru-RU" sz="1800">
                    <a:solidFill>
                      <a:schemeClr val="tx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1" name="AutoShape 26">
                  <a:extLst>
                    <a:ext uri="{FF2B5EF4-FFF2-40B4-BE49-F238E27FC236}">
                      <a16:creationId xmlns:a16="http://schemas.microsoft.com/office/drawing/2014/main" id="{8DEE5E3D-64A9-1442-B4E0-FB4CB7B4F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74" y="1389"/>
                  <a:ext cx="998" cy="453"/>
                </a:xfrm>
                <a:prstGeom prst="flowChartDecision">
                  <a:avLst/>
                </a:prstGeom>
                <a:solidFill>
                  <a:srgbClr val="66CC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 i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ru-RU" sz="180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&gt;5</a:t>
                  </a:r>
                  <a:endParaRPr lang="ru-RU" altLang="ru-RU" sz="1800">
                    <a:solidFill>
                      <a:schemeClr val="tx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2" name="Rectangle 27">
                  <a:extLst>
                    <a:ext uri="{FF2B5EF4-FFF2-40B4-BE49-F238E27FC236}">
                      <a16:creationId xmlns:a16="http://schemas.microsoft.com/office/drawing/2014/main" id="{5123CFF0-7D7D-E943-AC0C-8AC71402A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0" y="2115"/>
                  <a:ext cx="908" cy="273"/>
                </a:xfrm>
                <a:prstGeom prst="rect">
                  <a:avLst/>
                </a:prstGeom>
                <a:solidFill>
                  <a:srgbClr val="66CC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 i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ru-RU" sz="180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=</a:t>
                  </a:r>
                  <a:r>
                    <a:rPr lang="en-US" altLang="ru-RU" sz="2400" i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ru-RU" sz="1800">
                      <a:solidFill>
                        <a:schemeClr val="tx2"/>
                      </a:solidFill>
                      <a:latin typeface="Arial" panose="020B0604020202020204" pitchFamily="34" charset="0"/>
                    </a:rPr>
                    <a:t>+3</a:t>
                  </a:r>
                  <a:endParaRPr lang="ru-RU" altLang="ru-RU" sz="1800">
                    <a:solidFill>
                      <a:schemeClr val="tx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3" name="Line 28">
                  <a:extLst>
                    <a:ext uri="{FF2B5EF4-FFF2-40B4-BE49-F238E27FC236}">
                      <a16:creationId xmlns:a16="http://schemas.microsoft.com/office/drawing/2014/main" id="{B3EE688C-D249-6048-83CD-D141F947D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2" y="1616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24" name="Line 29">
                  <a:extLst>
                    <a:ext uri="{FF2B5EF4-FFF2-40B4-BE49-F238E27FC236}">
                      <a16:creationId xmlns:a16="http://schemas.microsoft.com/office/drawing/2014/main" id="{EDC9206A-2431-B34A-BF23-E63032CC3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54" y="1616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25" name="Line 30">
                  <a:extLst>
                    <a:ext uri="{FF2B5EF4-FFF2-40B4-BE49-F238E27FC236}">
                      <a16:creationId xmlns:a16="http://schemas.microsoft.com/office/drawing/2014/main" id="{F17A65C6-CD5F-F14B-9CBB-8C3D1CE49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2" y="2387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26" name="Line 31">
                  <a:extLst>
                    <a:ext uri="{FF2B5EF4-FFF2-40B4-BE49-F238E27FC236}">
                      <a16:creationId xmlns:a16="http://schemas.microsoft.com/office/drawing/2014/main" id="{3B57FB2D-2BA4-234C-B906-54E681F737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54" y="2387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27" name="Line 32">
                  <a:extLst>
                    <a:ext uri="{FF2B5EF4-FFF2-40B4-BE49-F238E27FC236}">
                      <a16:creationId xmlns:a16="http://schemas.microsoft.com/office/drawing/2014/main" id="{E576CF15-323D-E446-AE51-AEF19CF75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73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28" name="Line 33">
                  <a:extLst>
                    <a:ext uri="{FF2B5EF4-FFF2-40B4-BE49-F238E27FC236}">
                      <a16:creationId xmlns:a16="http://schemas.microsoft.com/office/drawing/2014/main" id="{00C5EA59-EF40-984E-BF11-7630A85F1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6963" y="1525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29" name="Line 34">
                  <a:extLst>
                    <a:ext uri="{FF2B5EF4-FFF2-40B4-BE49-F238E27FC236}">
                      <a16:creationId xmlns:a16="http://schemas.microsoft.com/office/drawing/2014/main" id="{D3FB5712-E186-6E49-A45D-91E34E1CD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5784" y="1525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30" name="Line 35">
                  <a:extLst>
                    <a:ext uri="{FF2B5EF4-FFF2-40B4-BE49-F238E27FC236}">
                      <a16:creationId xmlns:a16="http://schemas.microsoft.com/office/drawing/2014/main" id="{58DAAEFB-5B4F-8B4F-A033-F8DCCA4AF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033" y="2364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531" name="Line 36">
                  <a:extLst>
                    <a:ext uri="{FF2B5EF4-FFF2-40B4-BE49-F238E27FC236}">
                      <a16:creationId xmlns:a16="http://schemas.microsoft.com/office/drawing/2014/main" id="{9C8EC9D3-0AD6-9E48-A09D-CAC5F9EF0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6713" y="2364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1516" name="Text Box 39">
              <a:extLst>
                <a:ext uri="{FF2B5EF4-FFF2-40B4-BE49-F238E27FC236}">
                  <a16:creationId xmlns:a16="http://schemas.microsoft.com/office/drawing/2014/main" id="{086E1309-3B0B-654E-8702-4F0C10531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" y="1616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>
                  <a:solidFill>
                    <a:schemeClr val="tx2"/>
                  </a:solidFill>
                  <a:latin typeface="Arial" panose="020B0604020202020204" pitchFamily="34" charset="0"/>
                </a:rPr>
                <a:t>да</a:t>
              </a:r>
            </a:p>
          </p:txBody>
        </p:sp>
        <p:sp>
          <p:nvSpPr>
            <p:cNvPr id="21517" name="Text Box 40">
              <a:extLst>
                <a:ext uri="{FF2B5EF4-FFF2-40B4-BE49-F238E27FC236}">
                  <a16:creationId xmlns:a16="http://schemas.microsoft.com/office/drawing/2014/main" id="{2C439EE5-C396-3D45-B8E6-2BA39B54C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8" y="1616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>
                  <a:solidFill>
                    <a:schemeClr val="tx2"/>
                  </a:solidFill>
                  <a:latin typeface="Arial" panose="020B0604020202020204" pitchFamily="34" charset="0"/>
                </a:rPr>
                <a:t>нет</a:t>
              </a:r>
            </a:p>
          </p:txBody>
        </p:sp>
      </p:grpSp>
      <p:sp>
        <p:nvSpPr>
          <p:cNvPr id="59434" name="Text Box 42">
            <a:extLst>
              <a:ext uri="{FF2B5EF4-FFF2-40B4-BE49-F238E27FC236}">
                <a16:creationId xmlns:a16="http://schemas.microsoft.com/office/drawing/2014/main" id="{3620D229-2A13-2F41-AC92-2B28B30C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357" y="5381363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Запись решения на языке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программирования</a:t>
            </a:r>
            <a:r>
              <a:rPr lang="ru-RU" altLang="ru-RU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ru-RU" altLang="ru-RU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435" name="Text Box 43">
            <a:extLst>
              <a:ext uri="{FF2B5EF4-FFF2-40B4-BE49-F238E27FC236}">
                <a16:creationId xmlns:a16="http://schemas.microsoft.com/office/drawing/2014/main" id="{6EA521CC-4D7D-F941-B07A-1990EE11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280" y="1168367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>
            <a:extLst>
              <a:ext uri="{FF2B5EF4-FFF2-40B4-BE49-F238E27FC236}">
                <a16:creationId xmlns:a16="http://schemas.microsoft.com/office/drawing/2014/main" id="{D1713B1A-7F83-9C4F-8292-53A52D212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97" y="765175"/>
            <a:ext cx="11207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Пример 3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Для заданного значения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вычислить значение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по одной из формул: если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, то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, иначе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95607B5B-D343-EE4A-9A2F-CEECC9420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5" y="2001420"/>
            <a:ext cx="5689600" cy="3994150"/>
          </a:xfrm>
          <a:prstGeom prst="rect">
            <a:avLst/>
          </a:prstGeom>
          <a:noFill/>
          <a:ln w="38100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>
            <a:extLst>
              <a:ext uri="{FF2B5EF4-FFF2-40B4-BE49-F238E27FC236}">
                <a16:creationId xmlns:a16="http://schemas.microsoft.com/office/drawing/2014/main" id="{AF460B46-C1D7-004B-A912-AA989742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24" y="2028759"/>
            <a:ext cx="5486400" cy="1152525"/>
          </a:xfrm>
          <a:prstGeom prst="rect">
            <a:avLst/>
          </a:prstGeom>
          <a:noFill/>
          <a:ln w="38100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35" name="Text Box 43">
            <a:extLst>
              <a:ext uri="{FF2B5EF4-FFF2-40B4-BE49-F238E27FC236}">
                <a16:creationId xmlns:a16="http://schemas.microsoft.com/office/drawing/2014/main" id="{6EA521CC-4D7D-F941-B07A-1990EE11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280" y="1168367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>
            <a:extLst>
              <a:ext uri="{FF2B5EF4-FFF2-40B4-BE49-F238E27FC236}">
                <a16:creationId xmlns:a16="http://schemas.microsoft.com/office/drawing/2014/main" id="{85802EC9-F21F-9442-B98D-0B7DE81D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8" y="1757582"/>
            <a:ext cx="6697662" cy="2538412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8FF963BE-F799-CA49-89EF-0B0A02F7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03" y="399296"/>
            <a:ext cx="1146379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Пример 4.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Задача о приёме в школьную баскетбольную команду: ученик может быть принят в эту команду, если его рост не менее 170 см.</a:t>
            </a:r>
          </a:p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Данные о претендентах (фамилия, рост) представлены в электронной таблице.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1DB0836D-939D-F048-807E-BEF3D1CE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4" y="4715359"/>
            <a:ext cx="112678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Использование условной функции в диапазоне ячеек С3:С8 позволяет вынести решение (принят/не принят) по каждому претенденту.</a:t>
            </a:r>
          </a:p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Функция COUNTIF (СЧЁТЕСЛИ) позволяет подсчитать количество ячеек в диапазоне, удовлетворяющих заданному условию, в ячейке С9 подсчитывается число претендентов, прошедших отбор в команду.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83" y="1441444"/>
            <a:ext cx="3044273" cy="27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>
            <a:extLst>
              <a:ext uri="{FF2B5EF4-FFF2-40B4-BE49-F238E27FC236}">
                <a16:creationId xmlns:a16="http://schemas.microsoft.com/office/drawing/2014/main" id="{8FF963BE-F799-CA49-89EF-0B0A02F7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03" y="399296"/>
            <a:ext cx="1146379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Пример 4.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Задача о приёме в школьную баскетбольную команду: ученик может быть принят в эту команду, если его рост не менее 170 см.</a:t>
            </a:r>
          </a:p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Данные о претендентах (фамилия, рост) представлены в электронной таблице.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1DB0836D-939D-F048-807E-BEF3D1CE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4" y="4715359"/>
            <a:ext cx="112678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Использование условной функции в диапазоне ячеек С3:С8 позволяет вынести решение (принят/не принят) по каждому претенденту.</a:t>
            </a:r>
          </a:p>
          <a:p>
            <a:pPr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Функция COUNTIF (СЧЁТЕСЛИ) позволяет подсчитать количество ячеек в диапазоне, удовлетворяющих заданному условию, в ячейке С9 подсчитывается число претендентов, прошедших отбор в команду.</a:t>
            </a:r>
          </a:p>
        </p:txBody>
      </p:sp>
      <p:pic>
        <p:nvPicPr>
          <p:cNvPr id="40970" name="Picture 10">
            <a:extLst>
              <a:ext uri="{FF2B5EF4-FFF2-40B4-BE49-F238E27FC236}">
                <a16:creationId xmlns:a16="http://schemas.microsoft.com/office/drawing/2014/main" id="{6309AE5B-CD92-784E-AB4F-6CD530E7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8" y="1686144"/>
            <a:ext cx="6335712" cy="260350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83" y="1441444"/>
            <a:ext cx="3044273" cy="27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D51F1-15AC-715C-2503-4A2BDFF1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26658"/>
            <a:ext cx="10858993" cy="1325563"/>
          </a:xfrm>
        </p:spPr>
        <p:txBody>
          <a:bodyPr/>
          <a:lstStyle/>
          <a:p>
            <a:pPr algn="l"/>
            <a:r>
              <a:rPr lang="ru-RU" dirty="0"/>
              <a:t>ОБРАБОТКА БОЛЬШИХ НАБОРОВ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2F357-05B0-F989-1920-E161F3D9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140602"/>
            <a:ext cx="10858994" cy="897203"/>
          </a:xfrm>
        </p:spPr>
        <p:txBody>
          <a:bodyPr/>
          <a:lstStyle/>
          <a:p>
            <a:r>
              <a:rPr lang="ru-RU" dirty="0"/>
              <a:t>В электронную таблицу занесли данные о тестировании учеников по выбранным ими предметам.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CDC64-150D-AC69-0509-992319F8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47" y="2067531"/>
            <a:ext cx="9334500" cy="31877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13B438E-8DE5-6BDB-7470-D8936E3B0E16}"/>
              </a:ext>
            </a:extLst>
          </p:cNvPr>
          <p:cNvSpPr txBox="1">
            <a:spLocks/>
          </p:cNvSpPr>
          <p:nvPr/>
        </p:nvSpPr>
        <p:spPr>
          <a:xfrm>
            <a:off x="729096" y="5284957"/>
            <a:ext cx="10858994" cy="897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Сколько всего учащихся Майского района приняли участие в тестировании? Ответ на этот вопрос надо записать в ячейку </a:t>
            </a:r>
            <a:r>
              <a:rPr lang="en" dirty="0"/>
              <a:t>G1002</a:t>
            </a:r>
            <a:r>
              <a:rPr lang="ru-RU" dirty="0"/>
              <a:t> таблицы.</a:t>
            </a:r>
          </a:p>
        </p:txBody>
      </p:sp>
    </p:spTree>
    <p:extLst>
      <p:ext uri="{BB962C8B-B14F-4D97-AF65-F5344CB8AC3E}">
        <p14:creationId xmlns:p14="http://schemas.microsoft.com/office/powerpoint/2010/main" val="25345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E1CB5-982C-7A43-5CBC-5083530B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0" y="32975"/>
            <a:ext cx="10858993" cy="1325563"/>
          </a:xfrm>
        </p:spPr>
        <p:txBody>
          <a:bodyPr/>
          <a:lstStyle/>
          <a:p>
            <a:r>
              <a:rPr lang="ru-RU" dirty="0"/>
              <a:t>ВАРИАНТ РЕШЕНИЯ 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3929B-37F7-9613-170C-B0CCA498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358538"/>
            <a:ext cx="10858994" cy="5087133"/>
          </a:xfrm>
        </p:spPr>
        <p:txBody>
          <a:bodyPr>
            <a:normAutofit/>
          </a:bodyPr>
          <a:lstStyle/>
          <a:p>
            <a:r>
              <a:rPr lang="ru-RU" dirty="0"/>
              <a:t>Заполним ячейки диапазона </a:t>
            </a:r>
            <a:r>
              <a:rPr lang="en" dirty="0"/>
              <a:t>F2:F1001</a:t>
            </a:r>
            <a:r>
              <a:rPr lang="ru-RU" dirty="0"/>
              <a:t> вспомогательной информацией: запишем в ячейку 1, если в соответствующей ей строке указано название района «Майский», и 0 — в противном случае.</a:t>
            </a:r>
          </a:p>
          <a:p>
            <a:r>
              <a:rPr lang="ru-RU" sz="2000" dirty="0"/>
              <a:t>Для этого в ячейку </a:t>
            </a:r>
            <a:r>
              <a:rPr lang="en" sz="2000" dirty="0"/>
              <a:t>F2</a:t>
            </a:r>
            <a:r>
              <a:rPr lang="ru-RU" sz="2000" dirty="0"/>
              <a:t> запишем формулу: </a:t>
            </a:r>
          </a:p>
          <a:p>
            <a:r>
              <a:rPr lang="ru-RU" dirty="0"/>
              <a:t>=ЕСЛИ(</a:t>
            </a:r>
            <a:r>
              <a:rPr lang="en" dirty="0"/>
              <a:t>B2="</a:t>
            </a:r>
            <a:r>
              <a:rPr lang="ru-RU" dirty="0"/>
              <a:t>Майский"; 1;0) (=</a:t>
            </a:r>
            <a:r>
              <a:rPr lang="en" dirty="0"/>
              <a:t>IF(B2="</a:t>
            </a:r>
            <a:r>
              <a:rPr lang="ru-RU" dirty="0"/>
              <a:t>Майский"; 1;0))</a:t>
            </a:r>
          </a:p>
          <a:p>
            <a:r>
              <a:rPr lang="ru-RU" dirty="0"/>
              <a:t>Скопируем эту формулу во все ячейки диапазона </a:t>
            </a:r>
            <a:r>
              <a:rPr lang="en" dirty="0"/>
              <a:t>F3:F1001.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dirty="0"/>
              <a:t>В ячейку </a:t>
            </a:r>
            <a:r>
              <a:rPr lang="en" sz="2000" dirty="0"/>
              <a:t>G1002</a:t>
            </a:r>
            <a:r>
              <a:rPr lang="ru-RU" sz="2000" dirty="0"/>
              <a:t> запишем формулу:</a:t>
            </a:r>
          </a:p>
          <a:p>
            <a:r>
              <a:rPr lang="ru-RU" dirty="0"/>
              <a:t>=СУММ(</a:t>
            </a:r>
            <a:r>
              <a:rPr lang="en" dirty="0"/>
              <a:t>F2:F1001)</a:t>
            </a:r>
            <a:r>
              <a:rPr lang="ru-RU" dirty="0"/>
              <a:t> </a:t>
            </a:r>
            <a:r>
              <a:rPr lang="en" dirty="0"/>
              <a:t>(=SUM(F2:F1001))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6810B9-BDEE-E65E-CDCD-90ED586C3F36}"/>
              </a:ext>
            </a:extLst>
          </p:cNvPr>
          <p:cNvSpPr/>
          <p:nvPr/>
        </p:nvSpPr>
        <p:spPr>
          <a:xfrm>
            <a:off x="661059" y="4542310"/>
            <a:ext cx="10858993" cy="722417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Для того чтобы быстро скопировать формулу из ячейки </a:t>
            </a:r>
            <a:r>
              <a:rPr lang="en" dirty="0"/>
              <a:t>F2</a:t>
            </a:r>
            <a:r>
              <a:rPr lang="ru-RU" dirty="0"/>
              <a:t> во все следующие ячейки столбца </a:t>
            </a:r>
            <a:r>
              <a:rPr lang="en" dirty="0"/>
              <a:t>F,</a:t>
            </a:r>
            <a:r>
              <a:rPr lang="ru-RU" dirty="0"/>
              <a:t> достаточно выполнить двойной щелчок мышью на маркере автозаполнения ячейки с формулой.</a:t>
            </a:r>
          </a:p>
        </p:txBody>
      </p:sp>
    </p:spTree>
    <p:extLst>
      <p:ext uri="{BB962C8B-B14F-4D97-AF65-F5344CB8AC3E}">
        <p14:creationId xmlns:p14="http://schemas.microsoft.com/office/powerpoint/2010/main" val="294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E1CB5-982C-7A43-5CBC-5083530B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0" y="32975"/>
            <a:ext cx="10858993" cy="1325563"/>
          </a:xfrm>
        </p:spPr>
        <p:txBody>
          <a:bodyPr/>
          <a:lstStyle/>
          <a:p>
            <a:r>
              <a:rPr lang="ru-RU" dirty="0"/>
              <a:t>ВАРИАНТ РЕШЕНИЯ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3929B-37F7-9613-170C-B0CCA498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358538"/>
            <a:ext cx="10858994" cy="5087133"/>
          </a:xfrm>
        </p:spPr>
        <p:txBody>
          <a:bodyPr>
            <a:normAutofit/>
          </a:bodyPr>
          <a:lstStyle/>
          <a:p>
            <a:r>
              <a:rPr lang="ru-RU" dirty="0"/>
              <a:t>Можно воспользоваться функцией СЧЁТЕСЛИ (</a:t>
            </a:r>
            <a:r>
              <a:rPr lang="en" dirty="0"/>
              <a:t>COUNTIF),</a:t>
            </a:r>
            <a:r>
              <a:rPr lang="ru-RU" dirty="0"/>
              <a:t> подсчитав с её помощью количество ячеек диапазона </a:t>
            </a:r>
            <a:r>
              <a:rPr lang="en" dirty="0"/>
              <a:t>B2:B1001,</a:t>
            </a:r>
            <a:r>
              <a:rPr lang="ru-RU" dirty="0"/>
              <a:t> содержащих название района «Майский». Для этого достаточно в ячейку </a:t>
            </a:r>
            <a:r>
              <a:rPr lang="en" dirty="0"/>
              <a:t>G1002</a:t>
            </a:r>
            <a:r>
              <a:rPr lang="ru-RU" dirty="0"/>
              <a:t> записать формулу:</a:t>
            </a:r>
          </a:p>
          <a:p>
            <a:endParaRPr lang="ru-RU" dirty="0"/>
          </a:p>
          <a:p>
            <a:r>
              <a:rPr lang="ru-RU" sz="2400" dirty="0"/>
              <a:t>=СЧЁТЕСЛИ(</a:t>
            </a:r>
            <a:r>
              <a:rPr lang="en" sz="2400" dirty="0"/>
              <a:t>B2:B1001;"=</a:t>
            </a:r>
            <a:r>
              <a:rPr lang="ru-RU" sz="2400" dirty="0"/>
              <a:t>Майский") (=</a:t>
            </a:r>
            <a:r>
              <a:rPr lang="en" sz="2400" dirty="0"/>
              <a:t>COUNTIF(B2:B1001;"=</a:t>
            </a:r>
            <a:r>
              <a:rPr lang="ru-RU" sz="2400" dirty="0"/>
              <a:t>Майский"))</a:t>
            </a:r>
          </a:p>
        </p:txBody>
      </p:sp>
    </p:spTree>
    <p:extLst>
      <p:ext uri="{BB962C8B-B14F-4D97-AF65-F5344CB8AC3E}">
        <p14:creationId xmlns:p14="http://schemas.microsoft.com/office/powerpoint/2010/main" val="19632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228600"/>
            <a:ext cx="10202095" cy="5207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организации вычислений в электронных таблицах используются формулы, которые могут включать в себя ссылки и функции.</a:t>
            </a:r>
          </a:p>
          <a:p>
            <a:pPr marL="0" indent="0">
              <a:buNone/>
            </a:pPr>
            <a:r>
              <a:rPr lang="ru-RU" dirty="0"/>
              <a:t>Различают </a:t>
            </a:r>
            <a:r>
              <a:rPr lang="ru-RU" b="1" dirty="0"/>
              <a:t>относительные</a:t>
            </a:r>
            <a:r>
              <a:rPr lang="ru-RU" dirty="0"/>
              <a:t>, </a:t>
            </a:r>
            <a:r>
              <a:rPr lang="ru-RU" b="1" dirty="0"/>
              <a:t>абсолютные</a:t>
            </a:r>
            <a:r>
              <a:rPr lang="ru-RU" dirty="0"/>
              <a:t> и </a:t>
            </a:r>
            <a:r>
              <a:rPr lang="ru-RU" b="1" dirty="0"/>
              <a:t>смешанные ссылки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Относительная ссылка </a:t>
            </a:r>
            <a:r>
              <a:rPr lang="ru-RU" dirty="0"/>
              <a:t>определяет расположение ячейки с данными относительно ячейки, в которой записана формула. При изменении позиции ячейки, содержащей формулу, изменяется и ссылка.</a:t>
            </a:r>
          </a:p>
          <a:p>
            <a:pPr marL="0" indent="0">
              <a:buNone/>
            </a:pPr>
            <a:r>
              <a:rPr lang="ru-RU" b="1" dirty="0"/>
              <a:t>Абсолютная ссылка </a:t>
            </a:r>
            <a:r>
              <a:rPr lang="ru-RU" dirty="0"/>
              <a:t>всегда ссылается на ячейку, расположенную в определённом месте. При изменении позиции ячейки, содержащей формулу, абсолютная ссылка не изменяется.</a:t>
            </a:r>
          </a:p>
          <a:p>
            <a:pPr marL="0" indent="0">
              <a:buNone/>
            </a:pPr>
            <a:r>
              <a:rPr lang="ru-RU" b="1" dirty="0"/>
              <a:t>Смешанная ссылка </a:t>
            </a:r>
            <a:r>
              <a:rPr lang="ru-RU" dirty="0"/>
              <a:t>содержит либо абсолютно адресуемый столбец и относительно адресуемую строку, либо относительно адресуемый столбец и абсолютно адресуемую строку. При изменении позиции ячейки, содержащей формулу, относительная часть адреса изменяется, а абсолютная часть адреса не изменяется.</a:t>
            </a:r>
          </a:p>
          <a:p>
            <a:pPr marL="0" indent="0">
              <a:buNone/>
            </a:pPr>
            <a:r>
              <a:rPr lang="ru-RU" b="1" dirty="0"/>
              <a:t>Функции</a:t>
            </a:r>
            <a:r>
              <a:rPr lang="ru-RU" dirty="0"/>
              <a:t> — это заранее определённые и встроенные в электронные таблицы формулы. Использование функций позволяет упростить формулы и сделать процесс вычислений более понятным.</a:t>
            </a:r>
          </a:p>
          <a:p>
            <a:pPr marL="0" indent="0">
              <a:buNone/>
            </a:pPr>
            <a:r>
              <a:rPr lang="ru-RU" dirty="0"/>
              <a:t>Электронные таблицы удобно применять для обработки больших наборов данных, содержащих тысячи строк.</a:t>
            </a:r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7">
            <a:extLst>
              <a:ext uri="{FF2B5EF4-FFF2-40B4-BE49-F238E27FC236}">
                <a16:creationId xmlns:a16="http://schemas.microsoft.com/office/drawing/2014/main" id="{4E07D086-F30B-7362-1C89-6FBB455F9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5365" y="5261597"/>
            <a:ext cx="0" cy="360363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9B5DBD78-D437-BBDF-0014-3052DF937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553" y="5190160"/>
            <a:ext cx="0" cy="4318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417F1F3C-6C7B-379B-8899-D39335B11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3378" y="5118722"/>
            <a:ext cx="0" cy="504825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" name="Заголовок 2">
            <a:extLst>
              <a:ext uri="{FF2B5EF4-FFF2-40B4-BE49-F238E27FC236}">
                <a16:creationId xmlns:a16="http://schemas.microsoft.com/office/drawing/2014/main" id="{3B78902A-A30B-6B49-A82E-370F9E01908C}"/>
              </a:ext>
            </a:extLst>
          </p:cNvPr>
          <p:cNvSpPr>
            <a:spLocks/>
          </p:cNvSpPr>
          <p:nvPr/>
        </p:nvSpPr>
        <p:spPr bwMode="auto">
          <a:xfrm>
            <a:off x="227839" y="427243"/>
            <a:ext cx="8147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ТИПЫ ССЫЛОК</a:t>
            </a:r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B28F0688-EC21-838D-6106-A67DC3A67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8404" y="1458605"/>
            <a:ext cx="0" cy="360363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Line 13">
            <a:extLst>
              <a:ext uri="{FF2B5EF4-FFF2-40B4-BE49-F238E27FC236}">
                <a16:creationId xmlns:a16="http://schemas.microsoft.com/office/drawing/2014/main" id="{4AEED656-E260-583B-2549-56C953731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5654" y="1171268"/>
            <a:ext cx="2160587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EB4E88EA-89C6-2175-98B9-06B47CE5B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5654" y="1171268"/>
            <a:ext cx="0" cy="6477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622493F9-36C7-3319-5C37-2C93A5CD0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5029" y="1171268"/>
            <a:ext cx="17272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74630EDE-AA63-AD6A-39A1-3CF31ADFE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229" y="1171268"/>
            <a:ext cx="0" cy="6477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1FFA24FE-9E19-E97E-5FDA-D0896E1FB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216" y="2322205"/>
            <a:ext cx="0" cy="360363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5DE37215-E758-472C-2486-970E6D256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8404" y="2250768"/>
            <a:ext cx="0" cy="4318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CEE6135C-D0F1-70C4-E7A2-1D605FA46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229" y="2179330"/>
            <a:ext cx="0" cy="504825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417DE3-786C-3A53-E79A-328D4360E572}"/>
              </a:ext>
            </a:extLst>
          </p:cNvPr>
          <p:cNvSpPr/>
          <p:nvPr/>
        </p:nvSpPr>
        <p:spPr>
          <a:xfrm>
            <a:off x="4936400" y="772805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ССЫЛКА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FC58D0-2E47-E2CB-FD70-9E5780F51D37}"/>
              </a:ext>
            </a:extLst>
          </p:cNvPr>
          <p:cNvSpPr/>
          <p:nvPr/>
        </p:nvSpPr>
        <p:spPr>
          <a:xfrm>
            <a:off x="2020252" y="1818968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ОТНОСИТЕЛЬНАЯ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05737A-A7D4-4A8F-F0AE-FB872A21CBD0}"/>
              </a:ext>
            </a:extLst>
          </p:cNvPr>
          <p:cNvSpPr/>
          <p:nvPr/>
        </p:nvSpPr>
        <p:spPr>
          <a:xfrm>
            <a:off x="4902033" y="1816586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АБСОЛЮТНАЯ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B12386-5756-C6BD-3EF5-2CA4B085E36B}"/>
              </a:ext>
            </a:extLst>
          </p:cNvPr>
          <p:cNvSpPr/>
          <p:nvPr/>
        </p:nvSpPr>
        <p:spPr>
          <a:xfrm>
            <a:off x="7890737" y="1816183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СМЕШАННАЯ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DB8BE6-B083-91F3-73F2-42407F574EBA}"/>
              </a:ext>
            </a:extLst>
          </p:cNvPr>
          <p:cNvSpPr/>
          <p:nvPr/>
        </p:nvSpPr>
        <p:spPr>
          <a:xfrm>
            <a:off x="7890737" y="5621324"/>
            <a:ext cx="2518896" cy="685800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А1; В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4;</a:t>
            </a:r>
            <a:endParaRPr lang="en-US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 С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2;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Р12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F5F1A5-1717-7050-3E7D-9DE66D56D061}"/>
              </a:ext>
            </a:extLst>
          </p:cNvPr>
          <p:cNvSpPr/>
          <p:nvPr/>
        </p:nvSpPr>
        <p:spPr>
          <a:xfrm>
            <a:off x="2020252" y="5621324"/>
            <a:ext cx="2518896" cy="685800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А1; В4; С2; Р12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D91468-577D-F30A-5787-58D685032C6D}"/>
              </a:ext>
            </a:extLst>
          </p:cNvPr>
          <p:cNvSpPr/>
          <p:nvPr/>
        </p:nvSpPr>
        <p:spPr>
          <a:xfrm>
            <a:off x="4902033" y="5621324"/>
            <a:ext cx="2518896" cy="685800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1;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В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4;</a:t>
            </a:r>
            <a:endParaRPr lang="en-US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2;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Р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12</a:t>
            </a: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E6AE4E-1EF8-7783-F6CB-682ABD61F3CB}"/>
              </a:ext>
            </a:extLst>
          </p:cNvPr>
          <p:cNvSpPr/>
          <p:nvPr/>
        </p:nvSpPr>
        <p:spPr>
          <a:xfrm>
            <a:off x="2020252" y="2704651"/>
            <a:ext cx="2518896" cy="2688813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При изменении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позиции ячейки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 формулой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изменяется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и ссылка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8B7BE1-F449-CE48-2FD0-521A018A19E2}"/>
              </a:ext>
            </a:extLst>
          </p:cNvPr>
          <p:cNvSpPr/>
          <p:nvPr/>
        </p:nvSpPr>
        <p:spPr>
          <a:xfrm>
            <a:off x="4906162" y="2682568"/>
            <a:ext cx="2518896" cy="2688813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При изменении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позиции ячейки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 формулой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ссылка не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изменяется </a:t>
            </a: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DFE0D3-2F67-13EB-C719-DF9165501FB1}"/>
              </a:ext>
            </a:extLst>
          </p:cNvPr>
          <p:cNvSpPr/>
          <p:nvPr/>
        </p:nvSpPr>
        <p:spPr>
          <a:xfrm>
            <a:off x="7890737" y="2717247"/>
            <a:ext cx="2518896" cy="2688813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При изменении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позиции ячейки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 формулой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изменяется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относительная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часть адреса</a:t>
            </a:r>
          </a:p>
        </p:txBody>
      </p:sp>
    </p:spTree>
    <p:extLst>
      <p:ext uri="{BB962C8B-B14F-4D97-AF65-F5344CB8AC3E}">
        <p14:creationId xmlns:p14="http://schemas.microsoft.com/office/powerpoint/2010/main" val="23579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Охарактеризуйте относительный тип ссылок.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8110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По данным электронной таблицы определите значение в ячейке С1.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E5B71CCF-9F97-CE4B-8E83-6D2E7DEE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48013"/>
            <a:ext cx="3905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По данным электронной таблицы определите значения в ячейках С2 и С3 после копирования в них формулы 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из ячейки С1.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16419040-77AB-7B48-81A9-3EC8EEFB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3895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93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По данным электронной таблицы определите значения в ячейках </a:t>
            </a:r>
            <a:r>
              <a:rPr lang="en-US" dirty="0">
                <a:latin typeface="Arial" charset="0"/>
                <a:cs typeface="Arial" charset="0"/>
              </a:rPr>
              <a:t>D1:D3 </a:t>
            </a:r>
            <a:r>
              <a:rPr lang="ru-RU" dirty="0">
                <a:latin typeface="Arial" charset="0"/>
                <a:cs typeface="Arial" charset="0"/>
              </a:rPr>
              <a:t>после копирования в них формулы 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из ячейки С3.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141B105D-3877-344D-A52C-D7C7EB48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409959"/>
            <a:ext cx="4810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1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Охарактеризуйте абсолютный тип ссылок.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031351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По данным электронной таблицы определите значения в ячейках </a:t>
            </a:r>
            <a:r>
              <a:rPr lang="en-US" dirty="0">
                <a:latin typeface="Arial" charset="0"/>
                <a:cs typeface="Arial" charset="0"/>
              </a:rPr>
              <a:t>C2 </a:t>
            </a:r>
            <a:r>
              <a:rPr lang="ru-RU" dirty="0">
                <a:latin typeface="Arial" charset="0"/>
                <a:cs typeface="Arial" charset="0"/>
              </a:rPr>
              <a:t>и </a:t>
            </a:r>
            <a:r>
              <a:rPr lang="en-US" dirty="0">
                <a:latin typeface="Arial" charset="0"/>
                <a:cs typeface="Arial" charset="0"/>
              </a:rPr>
              <a:t>C3 </a:t>
            </a:r>
            <a:r>
              <a:rPr lang="ru-RU" dirty="0">
                <a:latin typeface="Arial" charset="0"/>
                <a:cs typeface="Arial" charset="0"/>
              </a:rPr>
              <a:t>после копирования в них формулы 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из ячейки С1.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4322CC4F-CCF8-D64B-B361-E488DAC8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4352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28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Охарактеризуйте смешанный тип ссылок.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585775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По данным электронной таблицы определите значения в ячейках диапазона </a:t>
            </a:r>
            <a:r>
              <a:rPr lang="en-US" dirty="0">
                <a:latin typeface="Arial" charset="0"/>
                <a:cs typeface="Arial" charset="0"/>
              </a:rPr>
              <a:t>C1:D3 </a:t>
            </a:r>
            <a:r>
              <a:rPr lang="ru-RU" dirty="0">
                <a:latin typeface="Arial" charset="0"/>
                <a:cs typeface="Arial" charset="0"/>
              </a:rPr>
              <a:t>после копирования в них формулы 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из ячейки С1.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8D160B69-1CED-6D4D-9226-B1A6F69B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5495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5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Как можно изменить тип ссылки?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684151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898248"/>
            <a:ext cx="11255595" cy="4547423"/>
          </a:xfrm>
        </p:spPr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 чём идёт речь в следующем высказывании: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«Знак доллара «замораживает» как весь адрес, так и его отдельную часть»?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Дайте развёрнутый комментарий к высказыванию,  основываясь на материале параграфа.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05368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>
            <a:extLst>
              <a:ext uri="{FF2B5EF4-FFF2-40B4-BE49-F238E27FC236}">
                <a16:creationId xmlns:a16="http://schemas.microsoft.com/office/drawing/2014/main" id="{17B5C929-4EFE-3340-B049-BD85E345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3143251"/>
            <a:ext cx="7934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167A5B19-E404-C440-B790-1DFA4F26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8" y="1135977"/>
            <a:ext cx="111818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При копировании формулы из ячейки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А2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в ячейки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B2, С2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и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D2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относительная ссылка автоматически изменяется и формула приобретает вид:</a:t>
            </a:r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9DEA01BB-1A02-DE42-AA5B-0E09FDF66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3860800"/>
            <a:ext cx="1008063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E8E1FF3B-1411-334B-9C3F-058D9CEDB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3860800"/>
            <a:ext cx="3384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953643EE-538D-4046-B067-7EE37D976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3860800"/>
            <a:ext cx="4968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73991958-E9EF-2B4C-BF9C-4341BA656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076701"/>
            <a:ext cx="0" cy="5048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E77E1DB4-017B-9F4B-9114-97F42EFDD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149725"/>
            <a:ext cx="0" cy="8651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D41096FF-8CF9-684D-847C-035FFD437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2493816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B1</a:t>
            </a:r>
            <a:r>
              <a:rPr lang="en-US" altLang="ru-RU" sz="2800">
                <a:solidFill>
                  <a:schemeClr val="tx2"/>
                </a:solidFill>
                <a:latin typeface="Arial" panose="020B0604020202020204" pitchFamily="34" charset="0"/>
              </a:rPr>
              <a:t>^2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F6A7E8F2-1AA4-0249-87A8-5A1BB2B9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493816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C1</a:t>
            </a:r>
            <a:r>
              <a:rPr lang="en-US" altLang="ru-RU" sz="2800">
                <a:solidFill>
                  <a:schemeClr val="tx2"/>
                </a:solidFill>
                <a:latin typeface="Arial" panose="020B0604020202020204" pitchFamily="34" charset="0"/>
              </a:rPr>
              <a:t>^2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ACE4263C-B2C4-C240-B67E-19D6CA78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493816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A2</a:t>
            </a:r>
            <a:r>
              <a:rPr lang="en-US" altLang="ru-RU" sz="2800">
                <a:solidFill>
                  <a:schemeClr val="tx2"/>
                </a:solidFill>
                <a:latin typeface="Arial" panose="020B0604020202020204" pitchFamily="34" charset="0"/>
              </a:rPr>
              <a:t>^2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5813EE60-3F8B-1D40-8940-479FFAFD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493816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A3</a:t>
            </a:r>
            <a:r>
              <a:rPr lang="en-US" altLang="ru-RU" sz="2800">
                <a:solidFill>
                  <a:schemeClr val="tx2"/>
                </a:solidFill>
                <a:latin typeface="Arial" panose="020B0604020202020204" pitchFamily="34" charset="0"/>
              </a:rPr>
              <a:t>^2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4CBF82CD-10F9-844F-95D5-F339A229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493816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D1</a:t>
            </a:r>
            <a:r>
              <a:rPr lang="en-US" altLang="ru-RU" sz="2800">
                <a:solidFill>
                  <a:schemeClr val="tx2"/>
                </a:solidFill>
                <a:latin typeface="Arial" panose="020B0604020202020204" pitchFamily="34" charset="0"/>
              </a:rPr>
              <a:t>^2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4FCC9294-B28A-2642-BF73-2E55F7AF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13" y="1926866"/>
            <a:ext cx="1071153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При копировании этой же формулы в ячейки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А3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и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</a:rPr>
              <a:t>А4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 получим соответственно</a:t>
            </a: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ru-RU" altLang="ru-RU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7428F7D-55E2-FAA6-ED7E-675DF338136B}"/>
              </a:ext>
            </a:extLst>
          </p:cNvPr>
          <p:cNvSpPr>
            <a:spLocks/>
          </p:cNvSpPr>
          <p:nvPr/>
        </p:nvSpPr>
        <p:spPr bwMode="auto">
          <a:xfrm>
            <a:off x="378641" y="502422"/>
            <a:ext cx="8147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ОТНОСИТЕЛЬНЫЕ</a:t>
            </a:r>
            <a:r>
              <a:rPr lang="en-US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ССЫЛКИ</a:t>
            </a:r>
          </a:p>
        </p:txBody>
      </p:sp>
    </p:spTree>
    <p:extLst>
      <p:ext uri="{BB962C8B-B14F-4D97-AF65-F5344CB8AC3E}">
        <p14:creationId xmlns:p14="http://schemas.microsoft.com/office/powerpoint/2010/main" val="2435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33" grpId="0"/>
      <p:bldP spid="13333" grpId="1"/>
      <p:bldP spid="13334" grpId="0"/>
      <p:bldP spid="13334" grpId="1"/>
      <p:bldP spid="13335" grpId="0"/>
      <p:bldP spid="13335" grpId="1"/>
      <p:bldP spid="13336" grpId="0"/>
      <p:bldP spid="13337" grpId="0"/>
      <p:bldP spid="13337" grpId="1"/>
      <p:bldP spid="133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Для чего нужны встроенные функции?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4294310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Какие категории встроенных функций реализованы в табличном процессоре, имеющемся в вашем  распоряжении?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152954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Дан фрагмент электронной таблицы. 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Определите значение в ячейке </a:t>
            </a:r>
            <a:r>
              <a:rPr lang="en-US" dirty="0">
                <a:latin typeface="Arial" charset="0"/>
                <a:cs typeface="Arial" charset="0"/>
              </a:rPr>
              <a:t>D3.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5C32683F-A265-BE4E-B70D-4E773F0F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100388"/>
            <a:ext cx="66563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39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Какая из формул не содержит ошибок?</a:t>
            </a:r>
          </a:p>
          <a:p>
            <a:pPr indent="266700">
              <a:defRPr/>
            </a:pPr>
            <a:r>
              <a:rPr lang="ru-RU" dirty="0">
                <a:latin typeface="Arial" charset="0"/>
                <a:cs typeface="Arial" charset="0"/>
              </a:rPr>
              <a:t>     а) =ЕСЛИ ((С4&gt;4) И (С5&gt;4)); "Принят!"; "Не принят")</a:t>
            </a:r>
          </a:p>
          <a:p>
            <a:pPr indent="266700">
              <a:defRPr/>
            </a:pPr>
            <a:r>
              <a:rPr lang="ru-RU" dirty="0">
                <a:latin typeface="Arial" charset="0"/>
                <a:cs typeface="Arial" charset="0"/>
              </a:rPr>
              <a:t>     б) =ЕСЛИ (И(</a:t>
            </a:r>
            <a:r>
              <a:rPr lang="en-US" dirty="0">
                <a:latin typeface="Arial" charset="0"/>
                <a:cs typeface="Arial" charset="0"/>
              </a:rPr>
              <a:t>D2=0;B2/4);D3–A1; D3+A1)</a:t>
            </a:r>
          </a:p>
          <a:p>
            <a:pPr indent="266700">
              <a:defRPr/>
            </a:pPr>
            <a:r>
              <a:rPr lang="en-US" dirty="0">
                <a:latin typeface="Arial" charset="0"/>
                <a:cs typeface="Arial" charset="0"/>
              </a:rPr>
              <a:t>     </a:t>
            </a:r>
            <a:r>
              <a:rPr lang="ru-RU" dirty="0">
                <a:latin typeface="Arial" charset="0"/>
                <a:cs typeface="Arial" charset="0"/>
              </a:rPr>
              <a:t>в) =ЕСЛИ ((</a:t>
            </a:r>
            <a:r>
              <a:rPr lang="en-US" dirty="0">
                <a:latin typeface="Arial" charset="0"/>
                <a:cs typeface="Arial" charset="0"/>
              </a:rPr>
              <a:t>A4=0 </a:t>
            </a:r>
            <a:r>
              <a:rPr lang="ru-RU" dirty="0">
                <a:latin typeface="Arial" charset="0"/>
                <a:cs typeface="Arial" charset="0"/>
              </a:rPr>
              <a:t>И </a:t>
            </a:r>
            <a:r>
              <a:rPr lang="en-US" dirty="0">
                <a:latin typeface="Arial" charset="0"/>
                <a:cs typeface="Arial" charset="0"/>
              </a:rPr>
              <a:t>D1&lt;0);1;0)</a:t>
            </a:r>
          </a:p>
          <a:p>
            <a:pPr indent="266700">
              <a:defRPr/>
            </a:pPr>
            <a:r>
              <a:rPr lang="en-US" dirty="0">
                <a:latin typeface="Arial" charset="0"/>
                <a:cs typeface="Arial" charset="0"/>
              </a:rPr>
              <a:t>     </a:t>
            </a:r>
            <a:r>
              <a:rPr lang="ru-RU" dirty="0">
                <a:latin typeface="Arial" charset="0"/>
                <a:cs typeface="Arial" charset="0"/>
              </a:rPr>
              <a:t>г) =ЕСЛИ (ИЛИ(</a:t>
            </a:r>
            <a:r>
              <a:rPr lang="en-US" dirty="0">
                <a:latin typeface="Arial" charset="0"/>
                <a:cs typeface="Arial" charset="0"/>
              </a:rPr>
              <a:t>A2&gt;10;C2&gt;10);1; "</a:t>
            </a:r>
            <a:r>
              <a:rPr lang="ru-RU" dirty="0">
                <a:latin typeface="Arial" charset="0"/>
                <a:cs typeface="Arial" charset="0"/>
              </a:rPr>
              <a:t>ура!")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000986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В ячейке А5 электронной таблицы находится суммарная  стоимость товаров, заказанных Иваном в Интернет-магазине.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 Формула, позволяющая подсчитать полную стоимость заказа, включая стоимость его доставки, имеет вид: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 =ЕСЛИ(А5&gt;=2000; </a:t>
            </a:r>
            <a:r>
              <a:rPr lang="en-US" dirty="0">
                <a:latin typeface="Arial" charset="0"/>
                <a:cs typeface="Arial" charset="0"/>
              </a:rPr>
              <a:t>A5; A5+150). 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По данной формуле постройте блок-схему. 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Определите, какие льготы предоставляются покупателю в случае, если суммарная стоимость заказанных им  товаров превышает 2000.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880031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Оплата за аренду конференц-зала вычисляется по следующим правилам: каждый из первых четырёх часов  аренды стоит 1000 рублей, каждый последующий час - 750 рублей. 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В ячейке В8 электронной таблицы находится количество  полных часов аренды зала. </a:t>
            </a:r>
          </a:p>
          <a:p>
            <a:pPr indent="12700">
              <a:defRPr/>
            </a:pPr>
            <a:r>
              <a:rPr lang="ru-RU" dirty="0">
                <a:latin typeface="Arial" charset="0"/>
                <a:cs typeface="Arial" charset="0"/>
              </a:rPr>
              <a:t>Какая из формул позволяет подсчитать полную стоимость аренды зала?</a:t>
            </a:r>
          </a:p>
          <a:p>
            <a:pPr indent="266700">
              <a:defRPr/>
            </a:pPr>
            <a:r>
              <a:rPr lang="ru-RU" dirty="0">
                <a:latin typeface="Arial" charset="0"/>
                <a:cs typeface="Arial" charset="0"/>
              </a:rPr>
              <a:t>а) =ЕСЛИ(В8&lt;=4; </a:t>
            </a:r>
            <a:r>
              <a:rPr lang="en-US" dirty="0">
                <a:latin typeface="Arial" charset="0"/>
                <a:cs typeface="Arial" charset="0"/>
              </a:rPr>
              <a:t>B8*1000; 4000+B8*750)</a:t>
            </a:r>
          </a:p>
          <a:p>
            <a:pPr indent="266700">
              <a:defRPr/>
            </a:pPr>
            <a:r>
              <a:rPr lang="ru-RU" dirty="0">
                <a:latin typeface="Arial" charset="0"/>
                <a:cs typeface="Arial" charset="0"/>
              </a:rPr>
              <a:t>б) =ЕСЛИ(В8&lt;=4; </a:t>
            </a:r>
            <a:r>
              <a:rPr lang="en-US" dirty="0">
                <a:latin typeface="Arial" charset="0"/>
                <a:cs typeface="Arial" charset="0"/>
              </a:rPr>
              <a:t>B8*1000; B8*1000+(B8–4)*750)</a:t>
            </a:r>
          </a:p>
          <a:p>
            <a:pPr indent="266700">
              <a:defRPr/>
            </a:pPr>
            <a:r>
              <a:rPr lang="ru-RU" dirty="0">
                <a:latin typeface="Arial" charset="0"/>
                <a:cs typeface="Arial" charset="0"/>
              </a:rPr>
              <a:t>в) =ЕСЛИ(В8&lt;=4; </a:t>
            </a:r>
            <a:r>
              <a:rPr lang="en-US" dirty="0">
                <a:latin typeface="Arial" charset="0"/>
                <a:cs typeface="Arial" charset="0"/>
              </a:rPr>
              <a:t>B8*1000; (B8+(B8–4)*750)</a:t>
            </a:r>
          </a:p>
          <a:p>
            <a:pPr indent="266700">
              <a:defRPr/>
            </a:pPr>
            <a:r>
              <a:rPr lang="ru-RU" dirty="0">
                <a:latin typeface="Arial" charset="0"/>
                <a:cs typeface="Arial" charset="0"/>
              </a:rPr>
              <a:t>г) =ЕСЛИ(В8&lt;=4; </a:t>
            </a:r>
            <a:r>
              <a:rPr lang="en-US" dirty="0">
                <a:latin typeface="Arial" charset="0"/>
                <a:cs typeface="Arial" charset="0"/>
              </a:rPr>
              <a:t>B8*1000; 4000 +(B8–4)*750)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658574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FCBD46-92C1-7931-681F-21C23375D50C}"/>
              </a:ext>
            </a:extLst>
          </p:cNvPr>
          <p:cNvSpPr txBox="1"/>
          <p:nvPr/>
        </p:nvSpPr>
        <p:spPr>
          <a:xfrm>
            <a:off x="1756955" y="229666"/>
            <a:ext cx="996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Для организации вычислений в электронных таблицах используются формулы, которые могут включать в себя ссылки и функции.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A9955-F225-242F-E313-AFA480F7295D}"/>
              </a:ext>
            </a:extLst>
          </p:cNvPr>
          <p:cNvSpPr txBox="1"/>
          <p:nvPr/>
        </p:nvSpPr>
        <p:spPr>
          <a:xfrm>
            <a:off x="1756955" y="5101389"/>
            <a:ext cx="9966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Функции</a:t>
            </a: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</a:rPr>
              <a:t> - это заранее определённые и встроенные в электронные таблицы формулы. Использование функций позволяет упростить формулы и сделать процесс вычислений более понятным.</a:t>
            </a:r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B142C74D-49DF-DC0A-215E-C10A6FC03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2509248"/>
            <a:ext cx="0" cy="360363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4E9DE13D-5D83-C06B-E897-0D933B05DB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413" y="2221911"/>
            <a:ext cx="2160587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4">
            <a:extLst>
              <a:ext uri="{FF2B5EF4-FFF2-40B4-BE49-F238E27FC236}">
                <a16:creationId xmlns:a16="http://schemas.microsoft.com/office/drawing/2014/main" id="{D32619D8-6F0F-69A2-48EE-16A94235D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3" y="2221911"/>
            <a:ext cx="0" cy="6477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D6F67B8F-7680-F739-0D4C-E4AB8F2AB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2221911"/>
            <a:ext cx="17272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16">
            <a:extLst>
              <a:ext uri="{FF2B5EF4-FFF2-40B4-BE49-F238E27FC236}">
                <a16:creationId xmlns:a16="http://schemas.microsoft.com/office/drawing/2014/main" id="{F5EE06FC-4FE4-15A5-5824-1E44B6C90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2221911"/>
            <a:ext cx="0" cy="6477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60AA9A0E-71E5-E322-A382-C53CAFB83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3372848"/>
            <a:ext cx="0" cy="360363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A20C8C69-C626-F498-D94A-1B9F62B71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163" y="3301411"/>
            <a:ext cx="0" cy="4318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id="{558E5722-5C4C-73E6-203B-9BB5AC07E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3229973"/>
            <a:ext cx="0" cy="504825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5AED96-C365-12CD-D587-9F69658756CB}"/>
              </a:ext>
            </a:extLst>
          </p:cNvPr>
          <p:cNvSpPr/>
          <p:nvPr/>
        </p:nvSpPr>
        <p:spPr>
          <a:xfrm>
            <a:off x="5556159" y="1823448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ССЫЛКА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C15312F-18D5-0172-1BC3-C5814BCEDD64}"/>
              </a:ext>
            </a:extLst>
          </p:cNvPr>
          <p:cNvSpPr/>
          <p:nvPr/>
        </p:nvSpPr>
        <p:spPr>
          <a:xfrm>
            <a:off x="2640011" y="2869611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ОТНОСИТЕЛЬНАЯ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B5C61F9-9DAB-91C0-3757-3BFAE0B35CEA}"/>
              </a:ext>
            </a:extLst>
          </p:cNvPr>
          <p:cNvSpPr/>
          <p:nvPr/>
        </p:nvSpPr>
        <p:spPr>
          <a:xfrm>
            <a:off x="5521792" y="2867229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АБСОЛЮТНАЯ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7513753-AA7A-25D3-7B9A-4D2BB8A35B7A}"/>
              </a:ext>
            </a:extLst>
          </p:cNvPr>
          <p:cNvSpPr/>
          <p:nvPr/>
        </p:nvSpPr>
        <p:spPr>
          <a:xfrm>
            <a:off x="8510496" y="2866826"/>
            <a:ext cx="251889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СМЕШАННАЯ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9BCD70A-BCC7-E296-93AE-957F6E86DA20}"/>
              </a:ext>
            </a:extLst>
          </p:cNvPr>
          <p:cNvSpPr/>
          <p:nvPr/>
        </p:nvSpPr>
        <p:spPr>
          <a:xfrm>
            <a:off x="8510496" y="3752260"/>
            <a:ext cx="2518896" cy="685800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А1; В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4;</a:t>
            </a:r>
            <a:endParaRPr lang="en-US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 С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2;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Р12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0AC3086-FBF0-D76C-0BE3-9C80407A6BC7}"/>
              </a:ext>
            </a:extLst>
          </p:cNvPr>
          <p:cNvSpPr/>
          <p:nvPr/>
        </p:nvSpPr>
        <p:spPr>
          <a:xfrm>
            <a:off x="2640011" y="3767890"/>
            <a:ext cx="2518896" cy="685800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А1; В4; С2; Р12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D7F389E-781B-A970-A713-FE7D1C27A958}"/>
              </a:ext>
            </a:extLst>
          </p:cNvPr>
          <p:cNvSpPr/>
          <p:nvPr/>
        </p:nvSpPr>
        <p:spPr>
          <a:xfrm>
            <a:off x="5504050" y="3767890"/>
            <a:ext cx="2518896" cy="685800"/>
          </a:xfrm>
          <a:prstGeom prst="rect">
            <a:avLst/>
          </a:prstGeom>
          <a:solidFill>
            <a:schemeClr val="bg1"/>
          </a:solidFill>
          <a:ln>
            <a:solidFill>
              <a:srgbClr val="0A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А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1;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В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4;</a:t>
            </a:r>
            <a:endParaRPr lang="en-US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С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2; 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Р</a:t>
            </a:r>
            <a:r>
              <a:rPr lang="en-US" altLang="ru-RU" dirty="0">
                <a:solidFill>
                  <a:schemeClr val="tx2"/>
                </a:solidFill>
                <a:latin typeface="Arial" panose="020B0604020202020204" pitchFamily="34" charset="0"/>
              </a:rPr>
              <a:t>$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12</a:t>
            </a: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>
            <a:extLst>
              <a:ext uri="{FF2B5EF4-FFF2-40B4-BE49-F238E27FC236}">
                <a16:creationId xmlns:a16="http://schemas.microsoft.com/office/drawing/2014/main" id="{86B7673A-3401-F241-9F1C-B3E5ED61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67" y="2642729"/>
            <a:ext cx="5800725" cy="286702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>
            <a:extLst>
              <a:ext uri="{FF2B5EF4-FFF2-40B4-BE49-F238E27FC236}">
                <a16:creationId xmlns:a16="http://schemas.microsoft.com/office/drawing/2014/main" id="{4B2A15A2-3595-FD44-B322-CD26D6ED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35" y="2652254"/>
            <a:ext cx="5762625" cy="285750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16">
            <a:extLst>
              <a:ext uri="{FF2B5EF4-FFF2-40B4-BE49-F238E27FC236}">
                <a16:creationId xmlns:a16="http://schemas.microsoft.com/office/drawing/2014/main" id="{1A10FD54-2F5E-B742-806C-EA8ABD4AE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7" y="633330"/>
            <a:ext cx="114901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Проведём расчёт предполагаемой численности населения города </a:t>
            </a: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N </a:t>
            </a: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 ближайшие </a:t>
            </a:r>
            <a: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5 лет, если в текущем году она составляет 40 000 человек и ежегодно </a:t>
            </a:r>
            <a:b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увеличивается на 5%.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0D68815D-8CFE-9149-BBC1-889EE59B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32" y="5734050"/>
            <a:ext cx="115503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При копировании формулы, содержащей относительные ссылки, нужные нам изменения происходят автоматически.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93" y="3117941"/>
            <a:ext cx="1984578" cy="19965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946" y="1728924"/>
            <a:ext cx="11490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Внесём в таблицу исходные данные, в ячейку В3 введём формулу = В2+0,05*В2 с относительными ссылками; скопируем формулу из ячейки В3 в диапазон ячеек В4:В7.</a:t>
            </a:r>
          </a:p>
        </p:txBody>
      </p:sp>
    </p:spTree>
    <p:extLst>
      <p:ext uri="{BB962C8B-B14F-4D97-AF65-F5344CB8AC3E}">
        <p14:creationId xmlns:p14="http://schemas.microsoft.com/office/powerpoint/2010/main" val="1723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>
            <a:extLst>
              <a:ext uri="{FF2B5EF4-FFF2-40B4-BE49-F238E27FC236}">
                <a16:creationId xmlns:a16="http://schemas.microsoft.com/office/drawing/2014/main" id="{55897AB4-6608-5E4E-92A2-A02CED65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060381"/>
            <a:ext cx="8216900" cy="255905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EB342B6-3CD9-18C7-4047-6EF3FC86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2" y="1251702"/>
            <a:ext cx="10858994" cy="4547423"/>
          </a:xfrm>
        </p:spPr>
        <p:txBody>
          <a:bodyPr/>
          <a:lstStyle/>
          <a:p>
            <a:r>
              <a:rPr lang="ru-RU" altLang="ru-RU" dirty="0"/>
              <a:t>При изменении позиции ячейки, содержащей формулу, абсолютная ссылка не изменяется. При копировании формулы вдоль строк и вдоль столбцов абсолютная ссылка не корректируется.</a:t>
            </a:r>
          </a:p>
          <a:p>
            <a:endParaRPr lang="ru-RU" dirty="0"/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FFBF7D7D-C2C8-1C44-BE8E-A0F91319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795" y="3789363"/>
            <a:ext cx="1490518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B648CAF6-85AC-1847-8D4D-2F9A5A520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382" y="3789363"/>
            <a:ext cx="1490518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A7D27148-5E8C-124F-A553-1D3B7C9CE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382" y="3789363"/>
            <a:ext cx="1490518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5311BF82-9FE7-DC43-A90D-E3C27BF4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447" y="3789363"/>
            <a:ext cx="1518803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CE6B4A1F-B6C3-034E-B283-CBD90FE0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795" y="4221163"/>
            <a:ext cx="1490518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7FDF08C9-B5B7-7548-B21A-ADD104EC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795" y="4724401"/>
            <a:ext cx="1490518" cy="3603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4048" name="Rectangle 16">
            <a:extLst>
              <a:ext uri="{FF2B5EF4-FFF2-40B4-BE49-F238E27FC236}">
                <a16:creationId xmlns:a16="http://schemas.microsoft.com/office/drawing/2014/main" id="{6C376FDE-145B-164A-AA5F-4E3A779E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795" y="5157788"/>
            <a:ext cx="1490518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C6B9D-1BC8-5559-B28A-B88143D4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 АБСОЛЮТНЫЕ ССЫЛКИ</a:t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>
            <a:extLst>
              <a:ext uri="{FF2B5EF4-FFF2-40B4-BE49-F238E27FC236}">
                <a16:creationId xmlns:a16="http://schemas.microsoft.com/office/drawing/2014/main" id="{1C7FA657-19D1-2A4B-82F7-19F123EE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69" y="459456"/>
            <a:ext cx="116345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Некий гражданин открывает в банке счёт на сумму 10 000 рублей. Ему сообщили, что каждый месяц сумма вклада будет увеличиваться на 1,2%. Для того чтобы узнать возможную сумму и приращение суммы вклада через 1, 2,…, 6 месяцев, гражданин провёл следующие расчёты. </a:t>
            </a: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533FE605-0337-3F46-B709-45172DDB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04" y="2133600"/>
            <a:ext cx="6973888" cy="323850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>
            <a:extLst>
              <a:ext uri="{FF2B5EF4-FFF2-40B4-BE49-F238E27FC236}">
                <a16:creationId xmlns:a16="http://schemas.microsoft.com/office/drawing/2014/main" id="{1B52952C-0607-9742-88F6-5AEB6B64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442" y="5661025"/>
            <a:ext cx="8064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Прокомментируйте формулы в таблице.</a:t>
            </a:r>
          </a:p>
        </p:txBody>
      </p:sp>
      <p:pic>
        <p:nvPicPr>
          <p:cNvPr id="46090" name="Picture 10">
            <a:extLst>
              <a:ext uri="{FF2B5EF4-FFF2-40B4-BE49-F238E27FC236}">
                <a16:creationId xmlns:a16="http://schemas.microsoft.com/office/drawing/2014/main" id="{DF204CE5-2B10-E942-BC6C-CE856B0D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04" y="2133601"/>
            <a:ext cx="8064500" cy="328612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96" y="2350003"/>
            <a:ext cx="24098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">
            <a:extLst>
              <a:ext uri="{FF2B5EF4-FFF2-40B4-BE49-F238E27FC236}">
                <a16:creationId xmlns:a16="http://schemas.microsoft.com/office/drawing/2014/main" id="{0568AA4D-2BEE-E543-9581-FACAA6D3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467101"/>
            <a:ext cx="8064500" cy="247967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Rectangle 11">
            <a:extLst>
              <a:ext uri="{FF2B5EF4-FFF2-40B4-BE49-F238E27FC236}">
                <a16:creationId xmlns:a16="http://schemas.microsoft.com/office/drawing/2014/main" id="{7E75EDE5-841A-3847-A670-57E8CEB0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4292601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68" name="Rectangle 12">
            <a:extLst>
              <a:ext uri="{FF2B5EF4-FFF2-40B4-BE49-F238E27FC236}">
                <a16:creationId xmlns:a16="http://schemas.microsoft.com/office/drawing/2014/main" id="{4A434682-7C2C-914D-97D4-E2AA2CC29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4292601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A9DA21F1-9B89-4D43-AE7A-BC587017B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4292601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F0051132-8414-974F-A6AB-0F3F84F5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292601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45188DC7-EE80-7541-A147-6B84164E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4292601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F5601667-4BC5-9349-8F27-14D5BE0A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292601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73" name="Rectangle 17">
            <a:extLst>
              <a:ext uri="{FF2B5EF4-FFF2-40B4-BE49-F238E27FC236}">
                <a16:creationId xmlns:a16="http://schemas.microsoft.com/office/drawing/2014/main" id="{89C916E5-4989-E045-B596-D855ECD3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1" y="4292601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5074" name="Rectangle 18">
            <a:extLst>
              <a:ext uri="{FF2B5EF4-FFF2-40B4-BE49-F238E27FC236}">
                <a16:creationId xmlns:a16="http://schemas.microsoft.com/office/drawing/2014/main" id="{5FC90E75-3A21-0B43-8E9E-9ADC676F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4292601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109716E0-CA71-9E45-9475-F5759FF6031F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4797426"/>
            <a:ext cx="647700" cy="360363"/>
            <a:chOff x="839" y="3022"/>
            <a:chExt cx="408" cy="227"/>
          </a:xfrm>
        </p:grpSpPr>
        <p:sp>
          <p:nvSpPr>
            <p:cNvPr id="9242" name="Rectangle 19">
              <a:extLst>
                <a:ext uri="{FF2B5EF4-FFF2-40B4-BE49-F238E27FC236}">
                  <a16:creationId xmlns:a16="http://schemas.microsoft.com/office/drawing/2014/main" id="{A81629D8-4164-3C49-AF00-3E834F1C2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022"/>
              <a:ext cx="181" cy="22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9243" name="Rectangle 20">
              <a:extLst>
                <a:ext uri="{FF2B5EF4-FFF2-40B4-BE49-F238E27FC236}">
                  <a16:creationId xmlns:a16="http://schemas.microsoft.com/office/drawing/2014/main" id="{70E9F98E-5151-C843-9882-4B9636423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2"/>
              <a:ext cx="227" cy="2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50B91529-C04A-E045-9AB8-1126DB8836E3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5229226"/>
            <a:ext cx="647700" cy="360363"/>
            <a:chOff x="839" y="3294"/>
            <a:chExt cx="408" cy="227"/>
          </a:xfrm>
        </p:grpSpPr>
        <p:sp>
          <p:nvSpPr>
            <p:cNvPr id="9240" name="Rectangle 21">
              <a:extLst>
                <a:ext uri="{FF2B5EF4-FFF2-40B4-BE49-F238E27FC236}">
                  <a16:creationId xmlns:a16="http://schemas.microsoft.com/office/drawing/2014/main" id="{AD05D640-7007-DA45-A6BB-1E0AE9FA5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294"/>
              <a:ext cx="181" cy="22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9241" name="Rectangle 22">
              <a:extLst>
                <a:ext uri="{FF2B5EF4-FFF2-40B4-BE49-F238E27FC236}">
                  <a16:creationId xmlns:a16="http://schemas.microsoft.com/office/drawing/2014/main" id="{086B5613-A3DD-164D-9885-EBD69305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294"/>
              <a:ext cx="227" cy="2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</p:grpSp>
      <p:sp>
        <p:nvSpPr>
          <p:cNvPr id="45081" name="Line 25">
            <a:extLst>
              <a:ext uri="{FF2B5EF4-FFF2-40B4-BE49-F238E27FC236}">
                <a16:creationId xmlns:a16="http://schemas.microsoft.com/office/drawing/2014/main" id="{19B2A382-0E97-BC4F-B670-623C0B478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4149725"/>
            <a:ext cx="187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2" name="Line 26">
            <a:extLst>
              <a:ext uri="{FF2B5EF4-FFF2-40B4-BE49-F238E27FC236}">
                <a16:creationId xmlns:a16="http://schemas.microsoft.com/office/drawing/2014/main" id="{1DAB459F-9055-2C4B-8C18-679128733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4149725"/>
            <a:ext cx="38163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3" name="Line 27">
            <a:extLst>
              <a:ext uri="{FF2B5EF4-FFF2-40B4-BE49-F238E27FC236}">
                <a16:creationId xmlns:a16="http://schemas.microsoft.com/office/drawing/2014/main" id="{44B8FF1E-1226-374B-86AC-AC1376E55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1" y="4149725"/>
            <a:ext cx="58324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4" name="Line 28">
            <a:extLst>
              <a:ext uri="{FF2B5EF4-FFF2-40B4-BE49-F238E27FC236}">
                <a16:creationId xmlns:a16="http://schemas.microsoft.com/office/drawing/2014/main" id="{E75A980B-7DDC-C149-947A-B5DB33DF1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508501"/>
            <a:ext cx="0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5" name="Line 29">
            <a:extLst>
              <a:ext uri="{FF2B5EF4-FFF2-40B4-BE49-F238E27FC236}">
                <a16:creationId xmlns:a16="http://schemas.microsoft.com/office/drawing/2014/main" id="{7229D899-FC64-7D43-8191-1D743BACE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508501"/>
            <a:ext cx="0" cy="936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id="{C2099DEC-5779-144E-84D5-CBDC1FF64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40767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7" name="Line 31">
            <a:extLst>
              <a:ext uri="{FF2B5EF4-FFF2-40B4-BE49-F238E27FC236}">
                <a16:creationId xmlns:a16="http://schemas.microsoft.com/office/drawing/2014/main" id="{4A6FCB58-0471-4B4C-8075-2FA3ABA54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4076700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8" name="Line 32">
            <a:extLst>
              <a:ext uri="{FF2B5EF4-FFF2-40B4-BE49-F238E27FC236}">
                <a16:creationId xmlns:a16="http://schemas.microsoft.com/office/drawing/2014/main" id="{80C37045-88A7-F547-B574-9F11C7C15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4076700"/>
            <a:ext cx="5761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530F99-769C-923E-5D9A-CB233CDA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СМЕШАННЫЕ ССЫЛКИ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05EF06-96E4-73AA-175B-47E72A0D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268412"/>
            <a:ext cx="10858994" cy="51772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/>
              <a:t>Смешанная ссылка содержит либо абсолютно адресуемый столбец и относительно адресуемую строку (</a:t>
            </a:r>
            <a:r>
              <a:rPr lang="ru-RU" sz="2400" b="1" dirty="0"/>
              <a:t>$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ru-RU" sz="2400" b="1" dirty="0"/>
              <a:t>1</a:t>
            </a:r>
            <a:r>
              <a:rPr lang="ru-RU" sz="2400" dirty="0"/>
              <a:t>), либо относительно адресуемый столбец и абсолютно адресуемую строку (</a:t>
            </a:r>
            <a:r>
              <a:rPr lang="ru-RU" sz="2400" b="1" dirty="0"/>
              <a:t>A</a:t>
            </a:r>
            <a:r>
              <a:rPr lang="ru-RU" sz="2400" b="1" dirty="0">
                <a:solidFill>
                  <a:srgbClr val="FF0000"/>
                </a:solidFill>
              </a:rPr>
              <a:t>$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dirty="0"/>
              <a:t>).</a:t>
            </a:r>
          </a:p>
          <a:p>
            <a:pPr algn="just">
              <a:defRPr/>
            </a:pPr>
            <a:r>
              <a:rPr lang="ru-RU" sz="2400" dirty="0"/>
              <a:t>При копировании или заполнении формулы вдоль строк и вдоль столбцов относительная часть ссылки автоматически корректируется, а абсолютная - не корректируется.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59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4E482EF4-B697-D442-A900-3A4DD5D1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05" y="413335"/>
            <a:ext cx="1127358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Требуется составить таблицу сложения чисел первого десятка, т. е. заполнить таблицу следующего вида: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EEBCF30E-2C32-9C4E-A59E-A42C0039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9" y="1301750"/>
            <a:ext cx="4392613" cy="249555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BDC35DFC-6CD6-D043-82B7-B17D5A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9" y="3987350"/>
            <a:ext cx="4421158" cy="249555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>
            <a:extLst>
              <a:ext uri="{FF2B5EF4-FFF2-40B4-BE49-F238E27FC236}">
                <a16:creationId xmlns:a16="http://schemas.microsoft.com/office/drawing/2014/main" id="{AD868420-97F8-EC48-A802-62D5E1DC2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442" y="1686843"/>
            <a:ext cx="55625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При заполнении любой ячейки этой таблицы складываются соответствующие ей значения ячеек столбца А и строки 1.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9999A3B6-D041-8343-82FD-DD0B1A4B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442" y="4532520"/>
            <a:ext cx="570915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Внесём в ячейку В2 формулу =$A2+B$1 и скопируем её на весь диапазон В2:J10. </a:t>
            </a:r>
          </a:p>
          <a:p>
            <a:pPr indent="0"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Arial" panose="020B0604020202020204" pitchFamily="34" charset="0"/>
              </a:rPr>
              <a:t>Должна получиться таблица сложения.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5621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19284</TotalTime>
  <Words>2201</Words>
  <Application>Microsoft Office PowerPoint</Application>
  <PresentationFormat>Широкоэкранный</PresentationFormat>
  <Paragraphs>276</Paragraphs>
  <Slides>46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Helvetica Neue Thin</vt:lpstr>
      <vt:lpstr>Symbol</vt:lpstr>
      <vt:lpstr>Times New Roman</vt:lpstr>
      <vt:lpstr>Trebuchet MS</vt:lpstr>
      <vt:lpstr>Системный шрифт, обычный</vt:lpstr>
      <vt:lpstr>Тема Office</vt:lpstr>
      <vt:lpstr>ОРГАНИЗАЦИЯ ВЫЧИСЛЕНИЙ  В ЭЛЕКТРОННЫХ ТАБЛИЦАХ</vt:lpstr>
      <vt:lpstr>КЛЮЧЕВЫЕ СЛОВА</vt:lpstr>
      <vt:lpstr>Презентация PowerPoint</vt:lpstr>
      <vt:lpstr>Презентация PowerPoint</vt:lpstr>
      <vt:lpstr>Презентация PowerPoint</vt:lpstr>
      <vt:lpstr> АБСОЛЮТНЫЕ ССЫЛКИ </vt:lpstr>
      <vt:lpstr>Презентация PowerPoint</vt:lpstr>
      <vt:lpstr>СМЕШАННЫЕ ССЫЛКИ </vt:lpstr>
      <vt:lpstr>Презентация PowerPoint</vt:lpstr>
      <vt:lpstr>Презентация PowerPoint</vt:lpstr>
      <vt:lpstr> ВСТРОЕННЫЕ ФУНКЦИИ </vt:lpstr>
      <vt:lpstr>Презентация PowerPoint</vt:lpstr>
      <vt:lpstr>ВЫЗОВ ВСТРОЕННЫХ ФУНКЦИЙ </vt:lpstr>
      <vt:lpstr>Презентация PowerPoint</vt:lpstr>
      <vt:lpstr>МАСТЕР ФУНКЦИЙ</vt:lpstr>
      <vt:lpstr>Презентация PowerPoint</vt:lpstr>
      <vt:lpstr>Презентация PowerPoint</vt:lpstr>
      <vt:lpstr>Презентация PowerPoint</vt:lpstr>
      <vt:lpstr>ЛОГИЧЕСКИЕ ФУНКЦИИ </vt:lpstr>
      <vt:lpstr>Презентация PowerPoint</vt:lpstr>
      <vt:lpstr>УСЛОВНАЯ ФУНКЦИЯ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ОБРАБОТКА БОЛЬШИХ НАБОРОВ ДАННЫХ</vt:lpstr>
      <vt:lpstr>ВАРИАНТ РЕШЕНИЯ №1</vt:lpstr>
      <vt:lpstr>ВАРИАНТ РЕШЕНИЯ №2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Людмила Босова</cp:lastModifiedBy>
  <cp:revision>40</cp:revision>
  <dcterms:created xsi:type="dcterms:W3CDTF">2022-06-06T08:49:50Z</dcterms:created>
  <dcterms:modified xsi:type="dcterms:W3CDTF">2024-07-13T15:40:41Z</dcterms:modified>
</cp:coreProperties>
</file>