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257" r:id="rId3"/>
    <p:sldId id="258" r:id="rId4"/>
    <p:sldId id="297" r:id="rId5"/>
    <p:sldId id="303" r:id="rId6"/>
    <p:sldId id="304" r:id="rId7"/>
    <p:sldId id="298" r:id="rId8"/>
    <p:sldId id="305" r:id="rId9"/>
    <p:sldId id="306" r:id="rId10"/>
    <p:sldId id="308" r:id="rId11"/>
    <p:sldId id="307" r:id="rId12"/>
    <p:sldId id="312" r:id="rId13"/>
    <p:sldId id="313" r:id="rId14"/>
    <p:sldId id="311" r:id="rId15"/>
    <p:sldId id="263" r:id="rId16"/>
    <p:sldId id="283" r:id="rId17"/>
    <p:sldId id="300" r:id="rId18"/>
    <p:sldId id="302" r:id="rId19"/>
    <p:sldId id="29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7" pos="3198" userDrawn="1">
          <p15:clr>
            <a:srgbClr val="A4A3A4"/>
          </p15:clr>
        </p15:guide>
        <p15:guide id="8" orient="horz" pos="1797" userDrawn="1">
          <p15:clr>
            <a:srgbClr val="A4A3A4"/>
          </p15:clr>
        </p15:guide>
        <p15:guide id="9" orient="horz" pos="1298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pos="340" userDrawn="1">
          <p15:clr>
            <a:srgbClr val="A4A3A4"/>
          </p15:clr>
        </p15:guide>
        <p15:guide id="12" orient="horz" pos="4110" userDrawn="1">
          <p15:clr>
            <a:srgbClr val="A4A3A4"/>
          </p15:clr>
        </p15:guide>
        <p15:guide id="15" pos="1474" userDrawn="1">
          <p15:clr>
            <a:srgbClr val="A4A3A4"/>
          </p15:clr>
        </p15:guide>
        <p15:guide id="16" orient="horz" pos="2704" userDrawn="1">
          <p15:clr>
            <a:srgbClr val="A4A3A4"/>
          </p15:clr>
        </p15:guide>
        <p15:guide id="17" orient="horz" pos="2840" userDrawn="1">
          <p15:clr>
            <a:srgbClr val="A4A3A4"/>
          </p15:clr>
        </p15:guide>
        <p15:guide id="18" orient="horz" pos="3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0"/>
    <a:srgbClr val="F4EBCA"/>
    <a:srgbClr val="5F3020"/>
    <a:srgbClr val="D37E24"/>
    <a:srgbClr val="F7EECF"/>
    <a:srgbClr val="E6E0EC"/>
    <a:srgbClr val="B3A2C7"/>
    <a:srgbClr val="B6DF89"/>
    <a:srgbClr val="37441C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81204" autoAdjust="0"/>
  </p:normalViewPr>
  <p:slideViewPr>
    <p:cSldViewPr>
      <p:cViewPr varScale="1">
        <p:scale>
          <a:sx n="69" d="100"/>
          <a:sy n="69" d="100"/>
        </p:scale>
        <p:origin x="2112" y="58"/>
      </p:cViewPr>
      <p:guideLst>
        <p:guide orient="horz" pos="2160"/>
        <p:guide pos="5602"/>
        <p:guide orient="horz" pos="663"/>
        <p:guide pos="3198"/>
        <p:guide orient="horz" pos="1797"/>
        <p:guide orient="horz" pos="1298"/>
        <p:guide orient="horz" pos="799"/>
        <p:guide pos="340"/>
        <p:guide orient="horz" pos="4110"/>
        <p:guide pos="1474"/>
        <p:guide orient="horz" pos="2704"/>
        <p:guide orient="horz" pos="2840"/>
        <p:guide orient="horz" pos="3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C31C3-87E0-40F0-BE16-306DBEFD81C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737CF-D94C-43B0-87F0-F72D61694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1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Рисунок</a:t>
            </a:r>
            <a:r>
              <a:rPr lang="ru-RU" baseline="0" dirty="0"/>
              <a:t>: </a:t>
            </a:r>
            <a:r>
              <a:rPr lang="ru-RU" baseline="0" dirty="0" err="1"/>
              <a:t>Конаныхиной</a:t>
            </a:r>
            <a:r>
              <a:rPr lang="ru-RU" baseline="0" dirty="0"/>
              <a:t> 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3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Рисунок</a:t>
            </a:r>
            <a:r>
              <a:rPr lang="ru-RU" baseline="0" dirty="0"/>
              <a:t>: </a:t>
            </a:r>
            <a:r>
              <a:rPr lang="ru-RU" baseline="0" dirty="0" err="1"/>
              <a:t>Конаныхиной</a:t>
            </a:r>
            <a:r>
              <a:rPr lang="ru-RU" baseline="0" dirty="0"/>
              <a:t> 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6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Комментарий</a:t>
            </a:r>
          </a:p>
          <a:p>
            <a:r>
              <a:rPr lang="ru-RU" dirty="0"/>
              <a:t>Слайд</a:t>
            </a:r>
            <a:r>
              <a:rPr lang="ru-RU" baseline="0" dirty="0"/>
              <a:t> не является обязательным. </a:t>
            </a:r>
          </a:p>
          <a:p>
            <a:r>
              <a:rPr lang="ru-RU" baseline="0" dirty="0"/>
              <a:t>Рекомендовано для проверки правильности выбранного маршрута пригласить учащихся.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37CF-D94C-43B0-87F0-F72D616946F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39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82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572296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5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6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562074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6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31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58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6043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7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809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>
                <a:solidFill>
                  <a:schemeClr val="bg1"/>
                </a:solidFill>
              </a:rPr>
              <a:t>МК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0" r:id="rId4"/>
    <p:sldLayoutId id="2147483653" r:id="rId5"/>
    <p:sldLayoutId id="2147483654" r:id="rId6"/>
    <p:sldLayoutId id="2147483663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osova.ru/metodist/authors/informatika/3/eor11.ph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928BD-85D3-40C9-9A9A-F34DB6C2C7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Д/З: ознакомиться с презентацией, сделать краткий конспект урока.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1D6D0F-6332-4540-ACC0-1BED7F167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https://bosova.ru/metodist/authors/informatika/3/eor11.php</a:t>
            </a:r>
            <a:endParaRPr lang="ru-RU" dirty="0"/>
          </a:p>
          <a:p>
            <a:r>
              <a:rPr lang="ru-RU" dirty="0"/>
              <a:t>Пройти тест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0B9A4-9993-4DC0-A1F4-F8D82F64AB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9573"/>
          <a:stretch/>
        </p:blipFill>
        <p:spPr>
          <a:xfrm>
            <a:off x="3851920" y="4725144"/>
            <a:ext cx="4712891" cy="164307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22024AB-A1A4-4677-8763-C6EC6A5648E3}"/>
              </a:ext>
            </a:extLst>
          </p:cNvPr>
          <p:cNvCxnSpPr/>
          <p:nvPr/>
        </p:nvCxnSpPr>
        <p:spPr>
          <a:xfrm>
            <a:off x="4067944" y="6165304"/>
            <a:ext cx="20882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38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2" r="5180" b="11779"/>
          <a:stretch/>
        </p:blipFill>
        <p:spPr>
          <a:xfrm>
            <a:off x="539750" y="1052736"/>
            <a:ext cx="8353425" cy="549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 с теорией игр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413"/>
            <a:ext cx="8532948" cy="230460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50976"/>
            <a:ext cx="8353623" cy="222204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Теория игр </a:t>
            </a:r>
            <a:r>
              <a:rPr lang="ru-RU" dirty="0"/>
              <a:t>— раздел современной математики, связанный с решением многих задач экономики, социологии, политологии, биологии, искусственного интеллекта и ряда других областей, где необходимо изучение поведения человека и животных в различных ситуациях.</a:t>
            </a:r>
          </a:p>
          <a:p>
            <a:pPr algn="just"/>
            <a:r>
              <a:rPr lang="ru-RU" dirty="0">
                <a:solidFill>
                  <a:srgbClr val="000000"/>
                </a:solidFill>
              </a:rPr>
              <a:t>Игра выступает в качестве математической модели некоторой ситуации и понимается как процесс, в котором участвуют две и более стороны, ведущие борьбу за реализацию своих интересов.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20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3"/>
          <a:stretch/>
        </p:blipFill>
        <p:spPr>
          <a:xfrm>
            <a:off x="344227" y="0"/>
            <a:ext cx="88362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28792" cy="562074"/>
          </a:xfrm>
        </p:spPr>
        <p:txBody>
          <a:bodyPr/>
          <a:lstStyle/>
          <a:p>
            <a:r>
              <a:rPr lang="ru-RU" dirty="0"/>
              <a:t>Знакомство с теорией игр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5238195" y="1076149"/>
            <a:ext cx="3654980" cy="3539475"/>
            <a:chOff x="3635896" y="1268413"/>
            <a:chExt cx="5257279" cy="509113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635896" y="1268413"/>
              <a:ext cx="5257279" cy="5091138"/>
            </a:xfrm>
            <a:prstGeom prst="rect">
              <a:avLst/>
            </a:prstGeom>
            <a:solidFill>
              <a:srgbClr val="F4EBC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27360" y="1424770"/>
              <a:ext cx="4874351" cy="4778424"/>
              <a:chOff x="3995391" y="1268413"/>
              <a:chExt cx="4874351" cy="4778424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3995391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5260135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6524879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7789622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3995391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260135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6524879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7789622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3995391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5260135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6524879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789622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995391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5260135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6524879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7789622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3" name="Прямоугольник 92"/>
          <p:cNvSpPr/>
          <p:nvPr/>
        </p:nvSpPr>
        <p:spPr>
          <a:xfrm>
            <a:off x="8009141" y="1192263"/>
            <a:ext cx="756079" cy="740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8162771" y="1278307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0</a:t>
            </a:r>
            <a:endParaRPr lang="ru-RU" sz="28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7222419" y="12783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162771" y="211000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222419" y="211000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391613" y="1278307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ru-RU" sz="2800" baseline="-25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8162771" y="296843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en-US" sz="2800" baseline="-25000" dirty="0"/>
              <a:t>1</a:t>
            </a:r>
            <a:endParaRPr lang="ru-RU" sz="2800" baseline="-25000" dirty="0"/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6851232" y="2284565"/>
            <a:ext cx="53535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6820541" y="1738418"/>
            <a:ext cx="507840" cy="4599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6750070" y="1719742"/>
            <a:ext cx="1" cy="4631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15" name="TextBox 114"/>
          <p:cNvSpPr txBox="1"/>
          <p:nvPr/>
        </p:nvSpPr>
        <p:spPr>
          <a:xfrm>
            <a:off x="6391613" y="211000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162771" y="385825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  <p:sp>
        <p:nvSpPr>
          <p:cNvPr id="100" name="Формулировка задачи"/>
          <p:cNvSpPr txBox="1"/>
          <p:nvPr/>
        </p:nvSpPr>
        <p:spPr>
          <a:xfrm>
            <a:off x="2353098" y="1076005"/>
            <a:ext cx="640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Задание </a:t>
            </a:r>
            <a:r>
              <a:rPr lang="en-US" sz="2000" b="1" dirty="0"/>
              <a:t>4</a:t>
            </a:r>
            <a:r>
              <a:rPr lang="ru-RU" sz="2000" dirty="0"/>
              <a:t>. </a:t>
            </a:r>
            <a:r>
              <a:rPr lang="ru-RU" sz="2000" dirty="0" err="1"/>
              <a:t>Чеширский</a:t>
            </a:r>
            <a:r>
              <a:rPr lang="ru-RU" sz="2000" dirty="0"/>
              <a:t> кот предложил сыграть в игру с одной фигурой на части шахматной доски. Вы и кот ходите по очереди. За один ход фигуру можно пере-</a:t>
            </a:r>
            <a:r>
              <a:rPr lang="ru-RU" sz="2000" dirty="0" err="1"/>
              <a:t>местить</a:t>
            </a:r>
            <a:r>
              <a:rPr lang="ru-RU" sz="2000" dirty="0"/>
              <a:t> на одну клетку в направлении, указанном стрелками. Выигрывает тот, кто сделал последний ход.   </a:t>
            </a:r>
          </a:p>
        </p:txBody>
      </p:sp>
      <p:sp>
        <p:nvSpPr>
          <p:cNvPr id="71" name="к1"/>
          <p:cNvSpPr txBox="1"/>
          <p:nvPr/>
        </p:nvSpPr>
        <p:spPr>
          <a:xfrm>
            <a:off x="2274226" y="1070022"/>
            <a:ext cx="28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Найдем такую клетку, ход в которую означает выигрыш для игрока, занявшего эту позицию</a:t>
            </a:r>
            <a:r>
              <a:rPr lang="en-US" sz="2000" dirty="0"/>
              <a:t>, </a:t>
            </a:r>
            <a:r>
              <a:rPr lang="ru-RU" sz="2000" dirty="0"/>
              <a:t> и проигрыш для соперника.  </a:t>
            </a:r>
          </a:p>
        </p:txBody>
      </p:sp>
      <p:sp>
        <p:nvSpPr>
          <p:cNvPr id="70" name="к1-1"/>
          <p:cNvSpPr txBox="1"/>
          <p:nvPr/>
        </p:nvSpPr>
        <p:spPr>
          <a:xfrm>
            <a:off x="2274226" y="1070022"/>
            <a:ext cx="28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Отметим эту клетку как </a:t>
            </a:r>
            <a:r>
              <a:rPr lang="ru-RU" sz="2000" b="1" dirty="0"/>
              <a:t>проигрышную – </a:t>
            </a:r>
            <a:r>
              <a:rPr lang="en-US" sz="2000" b="1" dirty="0"/>
              <a:t>X</a:t>
            </a:r>
            <a:r>
              <a:rPr lang="ru-RU" sz="2000" b="1" baseline="-25000" dirty="0"/>
              <a:t>0</a:t>
            </a:r>
            <a:r>
              <a:rPr lang="ru-RU" sz="2000" b="1" dirty="0"/>
              <a:t> </a:t>
            </a:r>
            <a:r>
              <a:rPr lang="ru-RU" sz="2000" dirty="0"/>
              <a:t> (для того, кто должен сейчас выполнять ход). </a:t>
            </a:r>
            <a:endParaRPr lang="ru-RU" sz="2000" b="1" baseline="-25000" dirty="0"/>
          </a:p>
        </p:txBody>
      </p:sp>
      <p:sp>
        <p:nvSpPr>
          <p:cNvPr id="69" name="к2"/>
          <p:cNvSpPr txBox="1"/>
          <p:nvPr/>
        </p:nvSpPr>
        <p:spPr>
          <a:xfrm>
            <a:off x="2274226" y="1070022"/>
            <a:ext cx="28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Индекс означает коли</a:t>
            </a:r>
            <a:r>
              <a:rPr lang="en-US" sz="2000" dirty="0"/>
              <a:t>-</a:t>
            </a:r>
            <a:r>
              <a:rPr lang="ru-RU" sz="2000" dirty="0" err="1"/>
              <a:t>чество</a:t>
            </a:r>
            <a:r>
              <a:rPr lang="ru-RU" sz="2000" dirty="0"/>
              <a:t> ходов из этой позиции до развязки игры. </a:t>
            </a:r>
          </a:p>
        </p:txBody>
      </p:sp>
      <p:sp>
        <p:nvSpPr>
          <p:cNvPr id="68" name="к3"/>
          <p:cNvSpPr txBox="1"/>
          <p:nvPr/>
        </p:nvSpPr>
        <p:spPr>
          <a:xfrm>
            <a:off x="2274226" y="1070022"/>
            <a:ext cx="28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Найдем клетки, из ко</a:t>
            </a:r>
            <a:r>
              <a:rPr lang="en-US" sz="2000" dirty="0"/>
              <a:t>-</a:t>
            </a:r>
            <a:r>
              <a:rPr lang="ru-RU" sz="2000" dirty="0" err="1"/>
              <a:t>торых</a:t>
            </a:r>
            <a:r>
              <a:rPr lang="ru-RU" sz="2000" dirty="0"/>
              <a:t> можно поставить фигуру в позицию </a:t>
            </a:r>
            <a:r>
              <a:rPr lang="en-US" sz="2000" b="1" dirty="0"/>
              <a:t>X</a:t>
            </a:r>
            <a:r>
              <a:rPr lang="en-US" sz="2000" b="1" baseline="-25000" dirty="0"/>
              <a:t>0</a:t>
            </a:r>
            <a:r>
              <a:rPr lang="ru-RU" sz="2000" dirty="0"/>
              <a:t>.</a:t>
            </a:r>
            <a:r>
              <a:rPr lang="en-US" sz="2000" dirty="0"/>
              <a:t> </a:t>
            </a:r>
            <a:r>
              <a:rPr lang="ru-RU" sz="2000" dirty="0"/>
              <a:t>Отметим их знаком </a:t>
            </a:r>
            <a:r>
              <a:rPr lang="ru-RU" sz="2000" b="1" dirty="0"/>
              <a:t>В</a:t>
            </a:r>
            <a:r>
              <a:rPr lang="ru-RU" sz="2000" b="1" baseline="-25000" dirty="0"/>
              <a:t>1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75" name="к4"/>
          <p:cNvSpPr txBox="1"/>
          <p:nvPr/>
        </p:nvSpPr>
        <p:spPr>
          <a:xfrm>
            <a:off x="2274226" y="1070022"/>
            <a:ext cx="28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четырех позиций определено возможное развитие игры, при условии грамотной игры обоих игроков.</a:t>
            </a:r>
          </a:p>
        </p:txBody>
      </p:sp>
      <p:sp>
        <p:nvSpPr>
          <p:cNvPr id="97" name="к5"/>
          <p:cNvSpPr txBox="1"/>
          <p:nvPr/>
        </p:nvSpPr>
        <p:spPr>
          <a:xfrm>
            <a:off x="2274226" y="1070022"/>
            <a:ext cx="28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Из отмеченных клеток существует только один вариант хода игрока. </a:t>
            </a:r>
          </a:p>
        </p:txBody>
      </p:sp>
      <p:sp>
        <p:nvSpPr>
          <p:cNvPr id="105" name="к6"/>
          <p:cNvSpPr txBox="1"/>
          <p:nvPr/>
        </p:nvSpPr>
        <p:spPr>
          <a:xfrm>
            <a:off x="2274226" y="1070022"/>
            <a:ext cx="28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Клетки являются  про-</a:t>
            </a:r>
            <a:r>
              <a:rPr lang="ru-RU" sz="2000" dirty="0" err="1"/>
              <a:t>игрышными</a:t>
            </a:r>
            <a:r>
              <a:rPr lang="ru-RU" sz="2000" dirty="0"/>
              <a:t> в один ход (ходящего игрока) – </a:t>
            </a:r>
            <a:r>
              <a:rPr lang="en-US" sz="2000" b="1" dirty="0"/>
              <a:t>X</a:t>
            </a:r>
            <a:r>
              <a:rPr lang="en-US" sz="2000" b="1" baseline="-25000" dirty="0"/>
              <a:t>1</a:t>
            </a:r>
            <a:r>
              <a:rPr lang="ru-RU" sz="2000" dirty="0"/>
              <a:t>. Из каждой существует единственный вариант развития событий. </a:t>
            </a:r>
          </a:p>
        </p:txBody>
      </p:sp>
      <p:sp>
        <p:nvSpPr>
          <p:cNvPr id="110" name="к7"/>
          <p:cNvSpPr txBox="1"/>
          <p:nvPr/>
        </p:nvSpPr>
        <p:spPr>
          <a:xfrm>
            <a:off x="2274226" y="1070022"/>
            <a:ext cx="28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Из клеток можно пойти в три различные клетки. Какие варианты следует выбрать?</a:t>
            </a:r>
          </a:p>
        </p:txBody>
      </p:sp>
      <p:sp>
        <p:nvSpPr>
          <p:cNvPr id="114" name="к8"/>
          <p:cNvSpPr txBox="1"/>
          <p:nvPr/>
        </p:nvSpPr>
        <p:spPr>
          <a:xfrm>
            <a:off x="2274226" y="1070022"/>
            <a:ext cx="28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Метки клеток </a:t>
            </a:r>
            <a:r>
              <a:rPr lang="ru-RU" sz="2000" b="1" dirty="0"/>
              <a:t>В</a:t>
            </a:r>
            <a:r>
              <a:rPr lang="ru-RU" sz="2000" b="1" baseline="-25000" dirty="0"/>
              <a:t>2</a:t>
            </a:r>
            <a:r>
              <a:rPr lang="ru-RU" sz="2000" dirty="0"/>
              <a:t>.</a:t>
            </a:r>
          </a:p>
        </p:txBody>
      </p:sp>
      <p:sp>
        <p:nvSpPr>
          <p:cNvPr id="130" name="Выноска-облако 129"/>
          <p:cNvSpPr/>
          <p:nvPr/>
        </p:nvSpPr>
        <p:spPr>
          <a:xfrm>
            <a:off x="2425619" y="2472941"/>
            <a:ext cx="2891537" cy="1631879"/>
          </a:xfrm>
          <a:prstGeom prst="cloudCallout">
            <a:avLst>
              <a:gd name="adj1" fmla="val -27051"/>
              <a:gd name="adj2" fmla="val 856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Хотите я дам вам возможность пойти первым?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5925518" y="3379120"/>
            <a:ext cx="611892" cy="585024"/>
            <a:chOff x="6278344" y="3597486"/>
            <a:chExt cx="760430" cy="727040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>
              <a:off x="6400679" y="4324526"/>
              <a:ext cx="63809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6400679" y="3735262"/>
              <a:ext cx="507840" cy="45997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6278344" y="3597486"/>
              <a:ext cx="10840" cy="5910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pic>
        <p:nvPicPr>
          <p:cNvPr id="34" name="Чешир ABCEF-" descr="Чеши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2344" y="4345031"/>
            <a:ext cx="1087575" cy="1812625"/>
          </a:xfrm>
          <a:prstGeom prst="rect">
            <a:avLst/>
          </a:prstGeom>
          <a:effectLst>
            <a:glow rad="12700">
              <a:schemeClr val="bg1">
                <a:alpha val="22000"/>
              </a:schemeClr>
            </a:glow>
          </a:effectLst>
        </p:spPr>
      </p:pic>
      <p:sp>
        <p:nvSpPr>
          <p:cNvPr id="77" name="Прямоугольник 76"/>
          <p:cNvSpPr/>
          <p:nvPr/>
        </p:nvSpPr>
        <p:spPr>
          <a:xfrm>
            <a:off x="8009141" y="2911767"/>
            <a:ext cx="756079" cy="7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242869" y="1196894"/>
            <a:ext cx="756079" cy="7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flipV="1">
            <a:off x="8384603" y="2656526"/>
            <a:ext cx="1" cy="35282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6893674" y="1577859"/>
            <a:ext cx="402222" cy="1122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237096" y="2056521"/>
            <a:ext cx="756079" cy="7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7126464" y="2916993"/>
            <a:ext cx="756079" cy="725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flipV="1">
            <a:off x="7756200" y="2633221"/>
            <a:ext cx="394015" cy="41548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778911" y="3165499"/>
            <a:ext cx="463971" cy="1432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627845" y="2651764"/>
            <a:ext cx="1" cy="35282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7" name="TextBox 86"/>
          <p:cNvSpPr txBox="1"/>
          <p:nvPr/>
        </p:nvSpPr>
        <p:spPr>
          <a:xfrm>
            <a:off x="7222419" y="29684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391613" y="29684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  <a:r>
              <a:rPr lang="ru-RU" sz="2800" baseline="-25000" dirty="0"/>
              <a:t>2</a:t>
            </a:r>
          </a:p>
        </p:txBody>
      </p:sp>
      <p:grpSp>
        <p:nvGrpSpPr>
          <p:cNvPr id="90" name="Группа 89"/>
          <p:cNvGrpSpPr/>
          <p:nvPr/>
        </p:nvGrpSpPr>
        <p:grpSpPr>
          <a:xfrm>
            <a:off x="6738945" y="2595644"/>
            <a:ext cx="626630" cy="599115"/>
            <a:chOff x="6278344" y="3597486"/>
            <a:chExt cx="760430" cy="727040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>
              <a:off x="6400679" y="4324526"/>
              <a:ext cx="63809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6400679" y="3735262"/>
              <a:ext cx="507840" cy="45997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H="1" flipV="1">
              <a:off x="6278344" y="3597486"/>
              <a:ext cx="10840" cy="59105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cxnSp>
        <p:nvCxnSpPr>
          <p:cNvPr id="101" name="Прямая соединительная линия 100"/>
          <p:cNvCxnSpPr/>
          <p:nvPr/>
        </p:nvCxnSpPr>
        <p:spPr>
          <a:xfrm flipV="1">
            <a:off x="8377993" y="3533943"/>
            <a:ext cx="1" cy="35282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7804005" y="3469667"/>
            <a:ext cx="389413" cy="39585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8" name="Прямая соединительная линия 117"/>
          <p:cNvCxnSpPr>
            <a:endCxn id="89" idx="2"/>
          </p:cNvCxnSpPr>
          <p:nvPr/>
        </p:nvCxnSpPr>
        <p:spPr>
          <a:xfrm flipH="1" flipV="1">
            <a:off x="6642644" y="3491650"/>
            <a:ext cx="28308" cy="39511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6050678" y="3465603"/>
            <a:ext cx="379225" cy="38083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5963482" y="3165499"/>
            <a:ext cx="442026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5977896" y="1733822"/>
            <a:ext cx="442026" cy="42292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963482" y="1357854"/>
            <a:ext cx="456440" cy="41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23" name="TextBox 122"/>
          <p:cNvSpPr txBox="1"/>
          <p:nvPr/>
        </p:nvSpPr>
        <p:spPr>
          <a:xfrm>
            <a:off x="7222419" y="385825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91613" y="385825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en-US" sz="2800" baseline="-25000" dirty="0"/>
              <a:t>3</a:t>
            </a:r>
            <a:endParaRPr lang="ru-RU" sz="2800" baseline="-25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5493248" y="385825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en-US" sz="2800" baseline="-25000" dirty="0"/>
              <a:t>3</a:t>
            </a:r>
            <a:endParaRPr lang="ru-RU" sz="2800" baseline="-25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493248" y="296843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en-US" sz="2800" baseline="-25000" dirty="0"/>
              <a:t>3</a:t>
            </a:r>
            <a:endParaRPr lang="ru-RU" sz="2800" baseline="-25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493248" y="211000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493248" y="127830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</a:t>
            </a:r>
            <a:r>
              <a:rPr lang="ru-RU" sz="2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7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73" grpId="0"/>
      <p:bldP spid="94" grpId="0"/>
      <p:bldP spid="95" grpId="0"/>
      <p:bldP spid="96" grpId="0"/>
      <p:bldP spid="106" grpId="0"/>
      <p:bldP spid="107" grpId="0"/>
      <p:bldP spid="115" grpId="0"/>
      <p:bldP spid="117" grpId="0"/>
      <p:bldP spid="100" grpId="0"/>
      <p:bldP spid="100" grpId="1"/>
      <p:bldP spid="71" grpId="0"/>
      <p:bldP spid="71" grpId="1"/>
      <p:bldP spid="70" grpId="0"/>
      <p:bldP spid="70" grpId="1"/>
      <p:bldP spid="69" grpId="0"/>
      <p:bldP spid="69" grpId="1"/>
      <p:bldP spid="68" grpId="0"/>
      <p:bldP spid="68" grpId="1"/>
      <p:bldP spid="75" grpId="0"/>
      <p:bldP spid="75" grpId="1"/>
      <p:bldP spid="97" grpId="0"/>
      <p:bldP spid="97" grpId="1"/>
      <p:bldP spid="105" grpId="0"/>
      <p:bldP spid="105" grpId="1"/>
      <p:bldP spid="110" grpId="0"/>
      <p:bldP spid="110" grpId="1"/>
      <p:bldP spid="114" grpId="0"/>
      <p:bldP spid="114" grpId="1"/>
      <p:bldP spid="130" grpId="0" animBg="1"/>
      <p:bldP spid="130" grpId="1" animBg="1"/>
      <p:bldP spid="130" grpId="2" animBg="1"/>
      <p:bldP spid="77" grpId="0" animBg="1"/>
      <p:bldP spid="77" grpId="1" animBg="1"/>
      <p:bldP spid="78" grpId="0" animBg="1"/>
      <p:bldP spid="78" grpId="1" animBg="1"/>
      <p:bldP spid="82" grpId="0" animBg="1"/>
      <p:bldP spid="82" grpId="1" animBg="1"/>
      <p:bldP spid="83" grpId="0" animBg="1"/>
      <p:bldP spid="83" grpId="1" animBg="1"/>
      <p:bldP spid="87" grpId="0"/>
      <p:bldP spid="89" grpId="0"/>
      <p:bldP spid="123" grpId="0"/>
      <p:bldP spid="124" grpId="0"/>
      <p:bldP spid="125" grpId="0"/>
      <p:bldP spid="126" grpId="0"/>
      <p:bldP spid="127" grpId="0"/>
      <p:bldP spid="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644" y="1087063"/>
            <a:ext cx="2829181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таблице представлена вся информация об игре. Обозначены все клетки являющиеся выигрышными и все клетки, которые не-обходимо избегать. Игрок, который делает первый ход, обладает выигрышной стратегией.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7644" y="1087063"/>
            <a:ext cx="2829181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Кто из игроков обладает выигрышной стратегией для игры на том же поле если фигуру можно передвигать </a:t>
            </a:r>
            <a:r>
              <a:rPr lang="ru-RU" sz="2000" b="1" dirty="0"/>
              <a:t>на любое количество </a:t>
            </a:r>
            <a:r>
              <a:rPr lang="ru-RU" sz="2000" b="1" dirty="0" err="1"/>
              <a:t>кле</a:t>
            </a:r>
            <a:r>
              <a:rPr lang="ru-RU" sz="2000" b="1" dirty="0"/>
              <a:t>-ток строго вверх или строго вправо</a:t>
            </a:r>
            <a:r>
              <a:rPr lang="ru-RU" sz="2000" dirty="0"/>
              <a:t>. </a:t>
            </a:r>
            <a:r>
              <a:rPr lang="ru-RU" sz="2000" dirty="0" err="1"/>
              <a:t>Началь-ное</a:t>
            </a:r>
            <a:r>
              <a:rPr lang="ru-RU" sz="2000" dirty="0"/>
              <a:t> положение фигуры – левый нижний угол. </a:t>
            </a:r>
            <a:r>
              <a:rPr lang="ru-RU" sz="2000" b="1" dirty="0"/>
              <a:t>Проигрывает тот, кто делает последний ход</a:t>
            </a:r>
            <a:r>
              <a:rPr lang="ru-RU" sz="2000" dirty="0"/>
              <a:t>.</a:t>
            </a:r>
          </a:p>
        </p:txBody>
      </p:sp>
      <p:sp>
        <p:nvSpPr>
          <p:cNvPr id="101" name="Заголовок 1"/>
          <p:cNvSpPr txBox="1">
            <a:spLocks/>
          </p:cNvSpPr>
          <p:nvPr/>
        </p:nvSpPr>
        <p:spPr>
          <a:xfrm>
            <a:off x="539750" y="273482"/>
            <a:ext cx="712879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Знакомство с теорией игр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544017" y="4834404"/>
            <a:ext cx="8349158" cy="1679274"/>
            <a:chOff x="2829772" y="8528432"/>
            <a:chExt cx="8349158" cy="1679274"/>
          </a:xfrm>
        </p:grpSpPr>
        <p:sp>
          <p:nvSpPr>
            <p:cNvPr id="48" name="Овал 47"/>
            <p:cNvSpPr/>
            <p:nvPr/>
          </p:nvSpPr>
          <p:spPr>
            <a:xfrm>
              <a:off x="2829772" y="9008502"/>
              <a:ext cx="714380" cy="7143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>
                  <a:latin typeface="Arial Black" pitchFamily="34" charset="0"/>
                  <a:cs typeface="Arial" pitchFamily="34" charset="0"/>
                </a:rPr>
                <a:t>!</a:t>
              </a:r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2829772" y="8528432"/>
              <a:ext cx="8349158" cy="1679274"/>
              <a:chOff x="2029308" y="8812518"/>
              <a:chExt cx="6020639" cy="1679274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029308" y="8812518"/>
                <a:ext cx="6020639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2029308" y="10491792"/>
                <a:ext cx="602063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Подзаголовок 5"/>
            <p:cNvSpPr txBox="1">
              <a:spLocks/>
            </p:cNvSpPr>
            <p:nvPr/>
          </p:nvSpPr>
          <p:spPr>
            <a:xfrm>
              <a:off x="3511851" y="8539298"/>
              <a:ext cx="7606942" cy="1652789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algn="just"/>
              <a:r>
                <a:rPr lang="ru-RU" sz="2000" b="1" dirty="0"/>
                <a:t>Выигрышная стратегия </a:t>
              </a:r>
              <a:r>
                <a:rPr lang="ru-RU" sz="2000" dirty="0"/>
                <a:t>–</a:t>
              </a:r>
              <a:r>
                <a:rPr lang="ru-RU" sz="2000" b="1" dirty="0"/>
                <a:t> </a:t>
              </a:r>
              <a:r>
                <a:rPr lang="ru-RU" sz="2000" dirty="0"/>
                <a:t>это правило, следуя которому игрок выигрывает независимо от того, как играет противник. Выигрышная стратегия может быть только у одного игрока. Описать стратегию игрока — значит описать, какой ход он должен сделать в любой ситуации при различной игре противника.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238195" y="1076149"/>
            <a:ext cx="3654980" cy="3539475"/>
            <a:chOff x="3635896" y="1268413"/>
            <a:chExt cx="5257279" cy="5091138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635896" y="1268413"/>
              <a:ext cx="5257279" cy="5091138"/>
            </a:xfrm>
            <a:prstGeom prst="rect">
              <a:avLst/>
            </a:prstGeom>
            <a:solidFill>
              <a:srgbClr val="F4EBC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3827360" y="1424770"/>
              <a:ext cx="4874351" cy="4778424"/>
              <a:chOff x="3995391" y="1268413"/>
              <a:chExt cx="4874351" cy="4778424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3995391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5260135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524879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7789622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995391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5260135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6524879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рямоугольник 73"/>
              <p:cNvSpPr/>
              <p:nvPr/>
            </p:nvSpPr>
            <p:spPr>
              <a:xfrm>
                <a:off x="7789622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рямоугольник 74"/>
              <p:cNvSpPr/>
              <p:nvPr/>
            </p:nvSpPr>
            <p:spPr>
              <a:xfrm>
                <a:off x="3995391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5260135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6524879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789622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3995391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5260135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524879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7789622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5493248" y="1278307"/>
            <a:ext cx="3171584" cy="3103169"/>
            <a:chOff x="5493248" y="1278307"/>
            <a:chExt cx="3171584" cy="3103169"/>
          </a:xfrm>
        </p:grpSpPr>
        <p:sp>
          <p:nvSpPr>
            <p:cNvPr id="14" name="TextBox 13"/>
            <p:cNvSpPr txBox="1"/>
            <p:nvPr/>
          </p:nvSpPr>
          <p:spPr>
            <a:xfrm>
              <a:off x="8162771" y="1278307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/>
                <a:t>0</a:t>
              </a:r>
              <a:endParaRPr lang="ru-RU" sz="28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6296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62771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6296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91613" y="1278307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62771" y="2968430"/>
              <a:ext cx="492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91613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62771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36296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91613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36296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391613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3</a:t>
              </a:r>
              <a:endParaRPr lang="ru-RU" sz="2800" baseline="-250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493248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3</a:t>
              </a:r>
              <a:endParaRPr lang="ru-RU" sz="2800" baseline="-25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93248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3</a:t>
              </a:r>
              <a:endParaRPr lang="ru-RU" sz="2800" baseline="-25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93248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493248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</p:grpSp>
      <p:pic>
        <p:nvPicPr>
          <p:cNvPr id="34" name="Чешир ABCEF-" descr="Чеши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621" y="2292907"/>
            <a:ext cx="1144949" cy="1908248"/>
          </a:xfrm>
          <a:prstGeom prst="rect">
            <a:avLst/>
          </a:prstGeom>
        </p:spPr>
      </p:pic>
      <p:cxnSp>
        <p:nvCxnSpPr>
          <p:cNvPr id="88" name="Прямая соединительная линия 87"/>
          <p:cNvCxnSpPr/>
          <p:nvPr/>
        </p:nvCxnSpPr>
        <p:spPr>
          <a:xfrm>
            <a:off x="1817829" y="2916048"/>
            <a:ext cx="513453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1817829" y="2441888"/>
            <a:ext cx="408641" cy="37012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1719390" y="2331024"/>
            <a:ext cx="8723" cy="47560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grpSp>
        <p:nvGrpSpPr>
          <p:cNvPr id="92" name="Группа 91"/>
          <p:cNvGrpSpPr/>
          <p:nvPr/>
        </p:nvGrpSpPr>
        <p:grpSpPr>
          <a:xfrm>
            <a:off x="5493248" y="1278307"/>
            <a:ext cx="3171584" cy="3103169"/>
            <a:chOff x="5493248" y="1278307"/>
            <a:chExt cx="3171584" cy="3103169"/>
          </a:xfrm>
        </p:grpSpPr>
        <p:sp>
          <p:nvSpPr>
            <p:cNvPr id="93" name="TextBox 92"/>
            <p:cNvSpPr txBox="1"/>
            <p:nvPr/>
          </p:nvSpPr>
          <p:spPr>
            <a:xfrm>
              <a:off x="8162771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0</a:t>
              </a:r>
              <a:endParaRPr lang="ru-RU" sz="2800" baseline="-250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236296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162771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236296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391613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62771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391613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162771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236296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391613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236296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1613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493248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en-US" sz="2800" baseline="-25000" dirty="0"/>
                <a:t>3</a:t>
              </a:r>
              <a:endParaRPr lang="ru-RU" sz="2800" baseline="-250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3248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93248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93248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</p:grpSp>
      <p:sp>
        <p:nvSpPr>
          <p:cNvPr id="111" name="показать значения"/>
          <p:cNvSpPr/>
          <p:nvPr/>
        </p:nvSpPr>
        <p:spPr>
          <a:xfrm>
            <a:off x="634992" y="4292600"/>
            <a:ext cx="1597633" cy="450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31396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  <p:bldLst>
      <p:bldP spid="91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184"/>
          <p:cNvSpPr/>
          <p:nvPr/>
        </p:nvSpPr>
        <p:spPr>
          <a:xfrm>
            <a:off x="571151" y="5517499"/>
            <a:ext cx="4248000" cy="8232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2-ой игрок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571151" y="4654476"/>
            <a:ext cx="4248000" cy="8776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1-ый игрок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571151" y="3855315"/>
            <a:ext cx="4248000" cy="7991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2-ой игрок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571151" y="3062878"/>
            <a:ext cx="4248000" cy="8138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1-ый игрок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 с теорией игр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021531" y="1076149"/>
            <a:ext cx="3871643" cy="3763077"/>
            <a:chOff x="3324250" y="1268413"/>
            <a:chExt cx="5568925" cy="541276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24250" y="1268413"/>
              <a:ext cx="5568925" cy="5412764"/>
            </a:xfrm>
            <a:prstGeom prst="rect">
              <a:avLst/>
            </a:prstGeom>
            <a:solidFill>
              <a:srgbClr val="F4EBCA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3827360" y="1424770"/>
              <a:ext cx="4874351" cy="4778424"/>
              <a:chOff x="3995391" y="1268413"/>
              <a:chExt cx="4874351" cy="4778424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995391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5260135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6524879" y="4966717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789622" y="4966717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995391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260135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524879" y="3733949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789622" y="3733949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995391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260135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524879" y="2501181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789622" y="2501181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995391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5260135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524879" y="1268413"/>
                <a:ext cx="1080120" cy="1080120"/>
              </a:xfrm>
              <a:prstGeom prst="rect">
                <a:avLst/>
              </a:prstGeom>
              <a:solidFill>
                <a:srgbClr val="D37E24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789622" y="1268413"/>
                <a:ext cx="1080120" cy="10801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5493248" y="1278307"/>
            <a:ext cx="3171584" cy="3103169"/>
            <a:chOff x="5493248" y="1278307"/>
            <a:chExt cx="3171584" cy="3103169"/>
          </a:xfrm>
        </p:grpSpPr>
        <p:sp>
          <p:nvSpPr>
            <p:cNvPr id="24" name="TextBox 23"/>
            <p:cNvSpPr txBox="1"/>
            <p:nvPr/>
          </p:nvSpPr>
          <p:spPr>
            <a:xfrm>
              <a:off x="8162771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0</a:t>
              </a:r>
              <a:endParaRPr lang="ru-RU" sz="2800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36296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62771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6296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91613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62771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en-US" sz="2800" baseline="-25000" dirty="0"/>
                <a:t>1</a:t>
              </a:r>
              <a:endParaRPr lang="ru-RU" sz="28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91613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162771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36296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91613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36296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91613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3248" y="3858256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Х</a:t>
              </a:r>
              <a:r>
                <a:rPr lang="en-US" sz="2800" baseline="-25000" dirty="0"/>
                <a:t>3</a:t>
              </a:r>
              <a:endParaRPr lang="ru-RU" sz="28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3248" y="2968430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93248" y="2161884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93248" y="127830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/>
                <a:t>В</a:t>
              </a:r>
              <a:r>
                <a:rPr lang="ru-RU" sz="2800" baseline="-25000" dirty="0"/>
                <a:t>1</a:t>
              </a:r>
            </a:p>
          </p:txBody>
        </p:sp>
      </p:grpSp>
      <p:sp>
        <p:nvSpPr>
          <p:cNvPr id="45" name="Овал 44"/>
          <p:cNvSpPr/>
          <p:nvPr/>
        </p:nvSpPr>
        <p:spPr>
          <a:xfrm>
            <a:off x="1831549" y="2898245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B1</a:t>
            </a:r>
            <a:endParaRPr lang="ru-RU" sz="2000" dirty="0"/>
          </a:p>
        </p:txBody>
      </p:sp>
      <p:cxnSp>
        <p:nvCxnSpPr>
          <p:cNvPr id="51" name="Прямая соединительная линия 50"/>
          <p:cNvCxnSpPr>
            <a:stCxn id="45" idx="4"/>
            <a:endCxn id="76" idx="0"/>
          </p:cNvCxnSpPr>
          <p:nvPr/>
        </p:nvCxnSpPr>
        <p:spPr>
          <a:xfrm>
            <a:off x="2048663" y="3333949"/>
            <a:ext cx="0" cy="32488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63" name="TextBox 62"/>
          <p:cNvSpPr txBox="1"/>
          <p:nvPr/>
        </p:nvSpPr>
        <p:spPr>
          <a:xfrm>
            <a:off x="539551" y="1062863"/>
            <a:ext cx="4386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Назовите позицию, из которой игрок, выполняющий первый ход, выигрывает своим первым или вторым ходом при любой игре соперника. При этом он не может гарантированно выиграть своим первым ходом. Ответ обосновать.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604630" y="4477754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41511" y="447775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0789" y="4489487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78225" y="448948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21586" y="39178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77988" y="3076288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05560" y="228147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07041" y="139308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831549" y="3658829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B2</a:t>
            </a:r>
            <a:endParaRPr lang="ru-RU" sz="2000" dirty="0"/>
          </a:p>
        </p:txBody>
      </p:sp>
      <p:sp>
        <p:nvSpPr>
          <p:cNvPr id="103" name="Овал 102"/>
          <p:cNvSpPr/>
          <p:nvPr/>
        </p:nvSpPr>
        <p:spPr>
          <a:xfrm>
            <a:off x="629673" y="4412625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C2</a:t>
            </a:r>
            <a:endParaRPr lang="ru-RU" sz="2000" dirty="0"/>
          </a:p>
        </p:txBody>
      </p:sp>
      <p:sp>
        <p:nvSpPr>
          <p:cNvPr id="104" name="Овал 103"/>
          <p:cNvSpPr/>
          <p:nvPr/>
        </p:nvSpPr>
        <p:spPr>
          <a:xfrm>
            <a:off x="2125023" y="4437788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D2</a:t>
            </a:r>
            <a:endParaRPr lang="ru-RU" sz="2000" dirty="0"/>
          </a:p>
        </p:txBody>
      </p:sp>
      <p:sp>
        <p:nvSpPr>
          <p:cNvPr id="105" name="Овал 104"/>
          <p:cNvSpPr/>
          <p:nvPr/>
        </p:nvSpPr>
        <p:spPr>
          <a:xfrm>
            <a:off x="1425985" y="4427229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B4</a:t>
            </a:r>
            <a:endParaRPr lang="ru-RU" sz="2000" dirty="0"/>
          </a:p>
        </p:txBody>
      </p:sp>
      <p:sp>
        <p:nvSpPr>
          <p:cNvPr id="106" name="Овал 105"/>
          <p:cNvSpPr/>
          <p:nvPr/>
        </p:nvSpPr>
        <p:spPr>
          <a:xfrm>
            <a:off x="2835741" y="4437788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B3</a:t>
            </a:r>
            <a:endParaRPr lang="ru-RU" sz="2000" dirty="0"/>
          </a:p>
        </p:txBody>
      </p:sp>
      <p:sp>
        <p:nvSpPr>
          <p:cNvPr id="107" name="Овал 106"/>
          <p:cNvSpPr/>
          <p:nvPr/>
        </p:nvSpPr>
        <p:spPr>
          <a:xfrm>
            <a:off x="1063901" y="5299647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C4</a:t>
            </a:r>
            <a:endParaRPr lang="ru-RU" sz="2000" dirty="0"/>
          </a:p>
        </p:txBody>
      </p:sp>
      <p:sp>
        <p:nvSpPr>
          <p:cNvPr id="108" name="Овал 107"/>
          <p:cNvSpPr/>
          <p:nvPr/>
        </p:nvSpPr>
        <p:spPr>
          <a:xfrm>
            <a:off x="2462445" y="5299729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D3</a:t>
            </a:r>
            <a:endParaRPr lang="ru-RU" sz="2000" dirty="0"/>
          </a:p>
        </p:txBody>
      </p:sp>
      <p:cxnSp>
        <p:nvCxnSpPr>
          <p:cNvPr id="110" name="Прямая соединительная линия 109"/>
          <p:cNvCxnSpPr>
            <a:stCxn id="76" idx="2"/>
            <a:endCxn id="103" idx="7"/>
          </p:cNvCxnSpPr>
          <p:nvPr/>
        </p:nvCxnSpPr>
        <p:spPr>
          <a:xfrm flipH="1">
            <a:off x="1000310" y="3876681"/>
            <a:ext cx="831239" cy="59975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1" name="Прямая соединительная линия 110"/>
          <p:cNvCxnSpPr>
            <a:stCxn id="76" idx="5"/>
            <a:endCxn id="104" idx="0"/>
          </p:cNvCxnSpPr>
          <p:nvPr/>
        </p:nvCxnSpPr>
        <p:spPr>
          <a:xfrm>
            <a:off x="2202186" y="4030726"/>
            <a:ext cx="139951" cy="40706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2" name="Прямая соединительная линия 111"/>
          <p:cNvCxnSpPr>
            <a:stCxn id="76" idx="6"/>
            <a:endCxn id="106" idx="0"/>
          </p:cNvCxnSpPr>
          <p:nvPr/>
        </p:nvCxnSpPr>
        <p:spPr>
          <a:xfrm>
            <a:off x="2265777" y="3876681"/>
            <a:ext cx="787078" cy="56110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3" name="Прямая соединительная линия 112"/>
          <p:cNvCxnSpPr>
            <a:stCxn id="76" idx="3"/>
            <a:endCxn id="105" idx="0"/>
          </p:cNvCxnSpPr>
          <p:nvPr/>
        </p:nvCxnSpPr>
        <p:spPr>
          <a:xfrm flipH="1">
            <a:off x="1643099" y="4030726"/>
            <a:ext cx="252041" cy="39650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4" name="Прямая соединительная линия 113"/>
          <p:cNvCxnSpPr>
            <a:stCxn id="103" idx="4"/>
            <a:endCxn id="107" idx="1"/>
          </p:cNvCxnSpPr>
          <p:nvPr/>
        </p:nvCxnSpPr>
        <p:spPr>
          <a:xfrm>
            <a:off x="846787" y="4848329"/>
            <a:ext cx="280705" cy="51512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5" name="Прямая соединительная линия 114"/>
          <p:cNvCxnSpPr>
            <a:stCxn id="106" idx="4"/>
            <a:endCxn id="108" idx="7"/>
          </p:cNvCxnSpPr>
          <p:nvPr/>
        </p:nvCxnSpPr>
        <p:spPr>
          <a:xfrm flipH="1">
            <a:off x="2833082" y="4873492"/>
            <a:ext cx="219773" cy="4900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6" name="Прямая соединительная линия 135"/>
          <p:cNvCxnSpPr>
            <a:stCxn id="104" idx="4"/>
            <a:endCxn id="108" idx="1"/>
          </p:cNvCxnSpPr>
          <p:nvPr/>
        </p:nvCxnSpPr>
        <p:spPr>
          <a:xfrm>
            <a:off x="2342137" y="4873492"/>
            <a:ext cx="183899" cy="49004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7" name="Прямая соединительная линия 136"/>
          <p:cNvCxnSpPr>
            <a:stCxn id="105" idx="4"/>
            <a:endCxn id="107" idx="7"/>
          </p:cNvCxnSpPr>
          <p:nvPr/>
        </p:nvCxnSpPr>
        <p:spPr>
          <a:xfrm flipH="1">
            <a:off x="1434538" y="4862933"/>
            <a:ext cx="208561" cy="500521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50" name="Овал 149"/>
          <p:cNvSpPr/>
          <p:nvPr/>
        </p:nvSpPr>
        <p:spPr>
          <a:xfrm>
            <a:off x="1799372" y="6092066"/>
            <a:ext cx="434228" cy="4357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/>
              <a:t>D3</a:t>
            </a:r>
            <a:endParaRPr lang="ru-RU" sz="2000" dirty="0"/>
          </a:p>
        </p:txBody>
      </p:sp>
      <p:cxnSp>
        <p:nvCxnSpPr>
          <p:cNvPr id="151" name="Прямая соединительная линия 150"/>
          <p:cNvCxnSpPr>
            <a:stCxn id="107" idx="5"/>
            <a:endCxn id="150" idx="1"/>
          </p:cNvCxnSpPr>
          <p:nvPr/>
        </p:nvCxnSpPr>
        <p:spPr>
          <a:xfrm>
            <a:off x="1434538" y="5671544"/>
            <a:ext cx="428425" cy="4843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2" name="Прямая соединительная линия 151"/>
          <p:cNvCxnSpPr>
            <a:stCxn id="108" idx="3"/>
            <a:endCxn id="150" idx="7"/>
          </p:cNvCxnSpPr>
          <p:nvPr/>
        </p:nvCxnSpPr>
        <p:spPr>
          <a:xfrm flipH="1">
            <a:off x="2170009" y="5671626"/>
            <a:ext cx="356027" cy="48424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86" name="TextBox 185"/>
          <p:cNvSpPr txBox="1"/>
          <p:nvPr/>
        </p:nvSpPr>
        <p:spPr>
          <a:xfrm>
            <a:off x="5021228" y="4941485"/>
            <a:ext cx="3871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обладающего выигрышной стратегией указывается только один ход, который приведет к победе. Для игрока, у которого нет стратегии, рассматриваются все варианты.  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6244172" y="3759082"/>
            <a:ext cx="756079" cy="749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4" grpId="0" animBg="1"/>
      <p:bldP spid="183" grpId="0" animBg="1"/>
      <p:bldP spid="182" grpId="0" animBg="1"/>
      <p:bldP spid="45" grpId="0" animBg="1"/>
      <p:bldP spid="76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50" grpId="0" animBg="1"/>
      <p:bldP spid="186" grpId="0"/>
      <p:bldP spid="1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7"/>
          <a:stretch/>
        </p:blipFill>
        <p:spPr>
          <a:xfrm>
            <a:off x="539552" y="1067012"/>
            <a:ext cx="3744416" cy="5436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Знакомство с теорией игр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298" y="1392145"/>
            <a:ext cx="432117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</a:rPr>
              <a:t>Признаки игры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присутствие нескольких игроков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неопределённость поведения игроков, связанная с имеющимися у каждого из них несколькими вариантами действий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различие (несовпадение) </a:t>
            </a:r>
            <a:r>
              <a:rPr lang="ru-RU" sz="2000" dirty="0" err="1">
                <a:solidFill>
                  <a:srgbClr val="000000"/>
                </a:solidFill>
              </a:rPr>
              <a:t>инте-ресов</a:t>
            </a:r>
            <a:r>
              <a:rPr lang="ru-RU" sz="2000" dirty="0">
                <a:solidFill>
                  <a:srgbClr val="000000"/>
                </a:solidFill>
              </a:rPr>
              <a:t> игроков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взаимосвязанность поведения игроков </a:t>
            </a:r>
            <a:r>
              <a:rPr lang="ru-RU" sz="2000" dirty="0"/>
              <a:t>(результат, получаемый каждым из них, зависит от поведения всех игроков)</a:t>
            </a:r>
            <a:endParaRPr lang="ru-RU" sz="20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наличие правил поведения, известных всем игрокам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2201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Самое главное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16000"/>
            <a:ext cx="8318728" cy="4862547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Графы как информационные модели находят широкое применение во многих сферах нашей жизни. С их помощью можно планировать оптимальные транспортные маршруты, кратчайшие объездные пути, расположение торговых точек и других объектов.</a:t>
            </a:r>
          </a:p>
          <a:p>
            <a:pPr algn="just"/>
            <a:r>
              <a:rPr lang="ru-RU" dirty="0"/>
              <a:t>Путь между вершинами </a:t>
            </a:r>
            <a:r>
              <a:rPr lang="ru-RU" i="1" dirty="0"/>
              <a:t>А </a:t>
            </a:r>
            <a:r>
              <a:rPr lang="ru-RU" dirty="0"/>
              <a:t>и </a:t>
            </a:r>
            <a:r>
              <a:rPr lang="ru-RU" i="1" dirty="0"/>
              <a:t>В </a:t>
            </a:r>
            <a:r>
              <a:rPr lang="ru-RU" dirty="0"/>
              <a:t>графа считается кратчайшим, если эти вершины соединены минимальным числом ребер (в случае, если граф не является взвешенным), или если сумма весов ребер, соединяющих эти вершины, минимальна (для взвешенного графа).</a:t>
            </a:r>
          </a:p>
          <a:p>
            <a:pPr algn="just"/>
            <a:r>
              <a:rPr lang="ru-RU" dirty="0"/>
              <a:t>Для определения кратчайшего пути между вершинами графа используются алгоритм построения дерева решений, алгоритм </a:t>
            </a:r>
            <a:r>
              <a:rPr lang="ru-RU" dirty="0" err="1"/>
              <a:t>Дейкстры</a:t>
            </a:r>
            <a:r>
              <a:rPr lang="ru-RU" dirty="0"/>
              <a:t>, метод динамического программирования и другие алгоритмы.</a:t>
            </a:r>
          </a:p>
          <a:p>
            <a:pPr algn="just"/>
            <a:r>
              <a:rPr lang="ru-RU" dirty="0"/>
              <a:t>Важную роль в решении многих задач экономики, социологии, политологии, биологии, искусственного интеллекта и ряда других областей, где необходимо изучение поведения человека и животных в различных ситуациях, играет теория игр.</a:t>
            </a:r>
          </a:p>
        </p:txBody>
      </p:sp>
    </p:spTree>
    <p:extLst>
      <p:ext uri="{BB962C8B-B14F-4D97-AF65-F5344CB8AC3E}">
        <p14:creationId xmlns:p14="http://schemas.microsoft.com/office/powerpoint/2010/main" val="1234166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Самое главное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117" y="1052513"/>
            <a:ext cx="83527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Игра, выступающая в качестве математической модели, характеризуется: 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присутствием нескольких игроков;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неопределённостью, связанной с поведением игроков, у каждого из которых есть несколько вариантов действий;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различием (несовпадением) интересов игроков;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взаимосвязанностью поведения игроков (результат, получаемый каждым из них, зависит от поведения всех игроков);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/>
              <a:t>наличие правил поведения, известных всем игрокам.</a:t>
            </a:r>
          </a:p>
          <a:p>
            <a:pPr algn="just"/>
            <a:r>
              <a:rPr lang="ru-RU" sz="2000" dirty="0"/>
              <a:t>Игра может быть представлена в виде дерева, каждая вершина которого соответствует ситуации выбора игроком своей стратегии. В играх с полной информацией участники знают все ходы, сделанные до текущего момента, равно как и возможные стратегии противников, что позволяет им предсказать варианты развития игры. Выигрышная стратегия — это правило, следуя которому игрок выигрывает независимо от того, как играет противник.</a:t>
            </a:r>
          </a:p>
        </p:txBody>
      </p:sp>
    </p:spTree>
    <p:extLst>
      <p:ext uri="{BB962C8B-B14F-4D97-AF65-F5344CB8AC3E}">
        <p14:creationId xmlns:p14="http://schemas.microsoft.com/office/powerpoint/2010/main" val="148638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984049" y="3641328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Прямоугольник 60">
            <a:hlinkHover r:id="rId3" action="ppaction://hlinksldjump"/>
          </p:cNvPr>
          <p:cNvSpPr/>
          <p:nvPr/>
        </p:nvSpPr>
        <p:spPr>
          <a:xfrm>
            <a:off x="3369387" y="3641328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Прямоугольник 61">
            <a:hlinkHover r:id="rId3" action="ppaction://hlinksldjump"/>
          </p:cNvPr>
          <p:cNvSpPr/>
          <p:nvPr/>
        </p:nvSpPr>
        <p:spPr>
          <a:xfrm>
            <a:off x="4754725" y="3641328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Прямоугольник 63">
            <a:hlinkHover r:id="rId3" action="ppaction://hlinksldjump"/>
          </p:cNvPr>
          <p:cNvSpPr/>
          <p:nvPr/>
        </p:nvSpPr>
        <p:spPr>
          <a:xfrm>
            <a:off x="6140063" y="3641328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984049" y="2362554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69387" y="2362554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Прямоугольник 67">
            <a:hlinkHover r:id="rId3" action="ppaction://hlinksldjump"/>
          </p:cNvPr>
          <p:cNvSpPr/>
          <p:nvPr/>
        </p:nvSpPr>
        <p:spPr>
          <a:xfrm>
            <a:off x="4754725" y="2362554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</a:p>
        </p:txBody>
      </p:sp>
      <p:sp>
        <p:nvSpPr>
          <p:cNvPr id="69" name="Прямоугольник 68">
            <a:hlinkHover r:id="rId3" action="ppaction://hlinksldjump"/>
          </p:cNvPr>
          <p:cNvSpPr/>
          <p:nvPr/>
        </p:nvSpPr>
        <p:spPr>
          <a:xfrm>
            <a:off x="6140063" y="2362554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" name="Прямоугольник 69">
            <a:hlinkHover r:id="rId3" action="ppaction://hlinksldjump"/>
          </p:cNvPr>
          <p:cNvSpPr/>
          <p:nvPr/>
        </p:nvSpPr>
        <p:spPr>
          <a:xfrm>
            <a:off x="1984049" y="1083781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369387" y="1083781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754725" y="1083781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140063" y="1083781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984049" y="4917799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84" name="Прямоугольник 83">
            <a:hlinkHover r:id="rId3" action="ppaction://hlinksldjump"/>
          </p:cNvPr>
          <p:cNvSpPr/>
          <p:nvPr/>
        </p:nvSpPr>
        <p:spPr>
          <a:xfrm>
            <a:off x="3369387" y="4917799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5" name="Прямоугольник 84">
            <a:hlinkHover r:id="rId3" action="ppaction://hlinksldjump"/>
          </p:cNvPr>
          <p:cNvSpPr/>
          <p:nvPr/>
        </p:nvSpPr>
        <p:spPr>
          <a:xfrm>
            <a:off x="4754725" y="4917799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6" name="Прямоугольник 85">
            <a:hlinkHover r:id="rId3" action="ppaction://hlinksldjump"/>
          </p:cNvPr>
          <p:cNvSpPr/>
          <p:nvPr/>
        </p:nvSpPr>
        <p:spPr>
          <a:xfrm>
            <a:off x="6140063" y="4917799"/>
            <a:ext cx="1385338" cy="12787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</a:p>
        </p:txBody>
      </p:sp>
      <p:sp>
        <p:nvSpPr>
          <p:cNvPr id="4" name="Плюс 3">
            <a:hlinkHover r:id="rId3" action="ppaction://hlinksldjump"/>
          </p:cNvPr>
          <p:cNvSpPr/>
          <p:nvPr/>
        </p:nvSpPr>
        <p:spPr>
          <a:xfrm>
            <a:off x="2937338" y="1970230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люс 26">
            <a:hlinkHover r:id="rId3" action="ppaction://hlinksldjump"/>
          </p:cNvPr>
          <p:cNvSpPr/>
          <p:nvPr/>
        </p:nvSpPr>
        <p:spPr>
          <a:xfrm>
            <a:off x="4322676" y="1961670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люс 27">
            <a:hlinkHover r:id="rId3" action="ppaction://hlinksldjump"/>
          </p:cNvPr>
          <p:cNvSpPr/>
          <p:nvPr/>
        </p:nvSpPr>
        <p:spPr>
          <a:xfrm>
            <a:off x="5708014" y="1964318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люс 28">
            <a:hlinkHover r:id="rId3" action="ppaction://hlinksldjump"/>
          </p:cNvPr>
          <p:cNvSpPr/>
          <p:nvPr/>
        </p:nvSpPr>
        <p:spPr>
          <a:xfrm>
            <a:off x="5708014" y="3224001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люс 29">
            <a:hlinkHover r:id="rId3" action="ppaction://hlinksldjump"/>
          </p:cNvPr>
          <p:cNvSpPr/>
          <p:nvPr/>
        </p:nvSpPr>
        <p:spPr>
          <a:xfrm>
            <a:off x="4322676" y="3256885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люс 30">
            <a:hlinkHover r:id="rId3" action="ppaction://hlinksldjump"/>
          </p:cNvPr>
          <p:cNvSpPr/>
          <p:nvPr/>
        </p:nvSpPr>
        <p:spPr>
          <a:xfrm>
            <a:off x="2950856" y="3274005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люс 31">
            <a:hlinkHover r:id="rId3" action="ppaction://hlinksldjump"/>
          </p:cNvPr>
          <p:cNvSpPr/>
          <p:nvPr/>
        </p:nvSpPr>
        <p:spPr>
          <a:xfrm>
            <a:off x="2937338" y="4500471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люс 32">
            <a:hlinkHover r:id="rId3" action="ppaction://hlinksldjump"/>
          </p:cNvPr>
          <p:cNvSpPr/>
          <p:nvPr/>
        </p:nvSpPr>
        <p:spPr>
          <a:xfrm>
            <a:off x="4322676" y="4512582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люс 33">
            <a:hlinkHover r:id="rId3" action="ppaction://hlinksldjump"/>
          </p:cNvPr>
          <p:cNvSpPr/>
          <p:nvPr/>
        </p:nvSpPr>
        <p:spPr>
          <a:xfrm>
            <a:off x="5708014" y="4502607"/>
            <a:ext cx="864096" cy="834653"/>
          </a:xfrm>
          <a:prstGeom prst="mathPlus">
            <a:avLst>
              <a:gd name="adj1" fmla="val 30892"/>
            </a:avLst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338455" y="1306781"/>
            <a:ext cx="1385338" cy="47019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475" y="1322049"/>
            <a:ext cx="1385338" cy="47019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внешние стенки"/>
          <p:cNvGrpSpPr/>
          <p:nvPr/>
        </p:nvGrpSpPr>
        <p:grpSpPr>
          <a:xfrm>
            <a:off x="539749" y="1071138"/>
            <a:ext cx="8353425" cy="5167273"/>
            <a:chOff x="539749" y="1071138"/>
            <a:chExt cx="8353425" cy="5167273"/>
          </a:xfrm>
        </p:grpSpPr>
        <p:sp>
          <p:nvSpPr>
            <p:cNvPr id="5" name="Прямоугольник 4">
              <a:hlinkHover r:id="rId3" action="ppaction://hlinksldjump"/>
            </p:cNvPr>
            <p:cNvSpPr/>
            <p:nvPr/>
          </p:nvSpPr>
          <p:spPr>
            <a:xfrm>
              <a:off x="1873718" y="1102406"/>
              <a:ext cx="274732" cy="418181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hlinkHover r:id="rId3" action="ppaction://hlinksldjump"/>
            </p:cNvPr>
            <p:cNvSpPr/>
            <p:nvPr/>
          </p:nvSpPr>
          <p:spPr>
            <a:xfrm rot="16200000">
              <a:off x="4495545" y="-2884656"/>
              <a:ext cx="250911" cy="81625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hlinkHover r:id="rId3" action="ppaction://hlinksldjump"/>
            </p:cNvPr>
            <p:cNvSpPr/>
            <p:nvPr/>
          </p:nvSpPr>
          <p:spPr>
            <a:xfrm>
              <a:off x="7338455" y="1961670"/>
              <a:ext cx="254734" cy="423490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hlinkHover r:id="rId3" action="ppaction://hlinksldjump"/>
            </p:cNvPr>
            <p:cNvSpPr/>
            <p:nvPr/>
          </p:nvSpPr>
          <p:spPr>
            <a:xfrm rot="16200000">
              <a:off x="4592328" y="1937564"/>
              <a:ext cx="248268" cy="835342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hlinkHover r:id="rId3" action="ppaction://hlinksldjump"/>
            </p:cNvPr>
            <p:cNvSpPr/>
            <p:nvPr/>
          </p:nvSpPr>
          <p:spPr>
            <a:xfrm>
              <a:off x="8671789" y="1071138"/>
              <a:ext cx="208052" cy="491900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hlinkHover r:id="rId3" action="ppaction://hlinksldjump"/>
            </p:cNvPr>
            <p:cNvSpPr/>
            <p:nvPr/>
          </p:nvSpPr>
          <p:spPr>
            <a:xfrm>
              <a:off x="539750" y="1071138"/>
              <a:ext cx="241570" cy="491105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14412" y="1089405"/>
            <a:ext cx="8365429" cy="5167273"/>
            <a:chOff x="680147" y="1223538"/>
            <a:chExt cx="8365429" cy="5167273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2136449" y="3793728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521787" y="3793728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907125" y="3793728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292463" y="3793728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136449" y="2514954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3521787" y="2514954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907125" y="2514954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292463" y="2514954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136449" y="1236181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5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521787" y="1236181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907125" y="1236181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292463" y="1236181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2136449" y="5070199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3521787" y="5070199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4907125" y="5070199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</a:t>
              </a:r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6292463" y="5070199"/>
              <a:ext cx="1385338" cy="127877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</a:t>
              </a:r>
            </a:p>
          </p:txBody>
        </p:sp>
        <p:sp>
          <p:nvSpPr>
            <p:cNvPr id="108" name="Плюс 107"/>
            <p:cNvSpPr/>
            <p:nvPr/>
          </p:nvSpPr>
          <p:spPr>
            <a:xfrm>
              <a:off x="3089738" y="2122630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люс 108"/>
            <p:cNvSpPr/>
            <p:nvPr/>
          </p:nvSpPr>
          <p:spPr>
            <a:xfrm>
              <a:off x="4475076" y="2114070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люс 109"/>
            <p:cNvSpPr/>
            <p:nvPr/>
          </p:nvSpPr>
          <p:spPr>
            <a:xfrm>
              <a:off x="5860414" y="2116718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люс 110"/>
            <p:cNvSpPr/>
            <p:nvPr/>
          </p:nvSpPr>
          <p:spPr>
            <a:xfrm>
              <a:off x="5860414" y="3376401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люс 111"/>
            <p:cNvSpPr/>
            <p:nvPr/>
          </p:nvSpPr>
          <p:spPr>
            <a:xfrm>
              <a:off x="4475076" y="3409285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люс 112"/>
            <p:cNvSpPr/>
            <p:nvPr/>
          </p:nvSpPr>
          <p:spPr>
            <a:xfrm>
              <a:off x="3103256" y="3426405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люс 113"/>
            <p:cNvSpPr/>
            <p:nvPr/>
          </p:nvSpPr>
          <p:spPr>
            <a:xfrm>
              <a:off x="3089738" y="4652871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люс 114"/>
            <p:cNvSpPr/>
            <p:nvPr/>
          </p:nvSpPr>
          <p:spPr>
            <a:xfrm>
              <a:off x="4475076" y="4664982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люс 115"/>
            <p:cNvSpPr/>
            <p:nvPr/>
          </p:nvSpPr>
          <p:spPr>
            <a:xfrm>
              <a:off x="5860414" y="4655007"/>
              <a:ext cx="864096" cy="834653"/>
            </a:xfrm>
            <a:prstGeom prst="mathPlus">
              <a:avLst>
                <a:gd name="adj1" fmla="val 30892"/>
              </a:avLst>
            </a:prstGeom>
            <a:solidFill>
              <a:schemeClr val="accent5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7490855" y="1459181"/>
              <a:ext cx="1385338" cy="4701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854875" y="1474449"/>
              <a:ext cx="1385338" cy="4701986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19" name="внешние стенки"/>
            <p:cNvGrpSpPr/>
            <p:nvPr/>
          </p:nvGrpSpPr>
          <p:grpSpPr>
            <a:xfrm>
              <a:off x="680147" y="1223538"/>
              <a:ext cx="8365429" cy="5167273"/>
              <a:chOff x="527747" y="1071138"/>
              <a:chExt cx="8365429" cy="5167273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1873718" y="1102406"/>
                <a:ext cx="253190" cy="41897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 rot="16200000">
                <a:off x="4495545" y="-2884656"/>
                <a:ext cx="250911" cy="81625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7338455" y="1961670"/>
                <a:ext cx="254734" cy="423490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 rot="16200000">
                <a:off x="4586329" y="1931564"/>
                <a:ext cx="248268" cy="8365426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8671789" y="1071138"/>
                <a:ext cx="208052" cy="49190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27747" y="1071138"/>
                <a:ext cx="208118" cy="491105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Чешир ABCEF-" descr="Чеши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8587" y="3657774"/>
            <a:ext cx="908464" cy="1514107"/>
          </a:xfrm>
          <a:prstGeom prst="rect">
            <a:avLst/>
          </a:prstGeom>
          <a:ln>
            <a:noFill/>
          </a:ln>
        </p:spPr>
      </p:pic>
      <p:pic>
        <p:nvPicPr>
          <p:cNvPr id="44" name="Чешир ABCEF-" descr="Чешир.png">
            <a:hlinkHover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1162" y="1982585"/>
            <a:ext cx="908464" cy="1514107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43173" y="1334088"/>
            <a:ext cx="6611095" cy="4610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432000" rIns="432000" rtlCol="0" anchor="ctr" anchorCtr="1">
            <a:noAutofit/>
          </a:bodyPr>
          <a:lstStyle/>
          <a:p>
            <a:pPr algn="just"/>
            <a:r>
              <a:rPr lang="ru-RU" sz="2000" dirty="0"/>
              <a:t>За посещение  каждой комнаты лабиринта снимается разное число очков. Найдите такой путь, при котором игрок теряет минимальное число очков. </a:t>
            </a:r>
          </a:p>
          <a:p>
            <a:pPr algn="just"/>
            <a:r>
              <a:rPr lang="ru-RU" sz="2000" dirty="0"/>
              <a:t>Нажмите кнопку «Старт» и проведите  указатель мыши по найденному маршруту. </a:t>
            </a:r>
          </a:p>
        </p:txBody>
      </p:sp>
      <p:pic>
        <p:nvPicPr>
          <p:cNvPr id="76" name="Чешир ABCEF-" descr="Чеши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5528" y="2000852"/>
            <a:ext cx="908464" cy="1514107"/>
          </a:xfrm>
          <a:prstGeom prst="rect">
            <a:avLst/>
          </a:prstGeom>
          <a:ln>
            <a:noFill/>
          </a:ln>
        </p:spPr>
      </p:pic>
      <p:sp>
        <p:nvSpPr>
          <p:cNvPr id="3" name="Старт"/>
          <p:cNvSpPr/>
          <p:nvPr/>
        </p:nvSpPr>
        <p:spPr>
          <a:xfrm>
            <a:off x="740149" y="5301302"/>
            <a:ext cx="1354331" cy="6979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Старт</a:t>
            </a:r>
          </a:p>
        </p:txBody>
      </p:sp>
    </p:spTree>
    <p:extLst>
      <p:ext uri="{BB962C8B-B14F-4D97-AF65-F5344CB8AC3E}">
        <p14:creationId xmlns:p14="http://schemas.microsoft.com/office/powerpoint/2010/main" val="39576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НЕВЕРНО!</a:t>
            </a:r>
          </a:p>
        </p:txBody>
      </p:sp>
      <p:sp>
        <p:nvSpPr>
          <p:cNvPr id="4" name="Старт">
            <a:hlinkClick r:id="rId2" action="ppaction://hlinksldjump"/>
          </p:cNvPr>
          <p:cNvSpPr/>
          <p:nvPr/>
        </p:nvSpPr>
        <p:spPr>
          <a:xfrm>
            <a:off x="751114" y="5281485"/>
            <a:ext cx="1411466" cy="69797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Еще раз…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216">
            <a:off x="1280507" y="2014459"/>
            <a:ext cx="5168254" cy="3898413"/>
          </a:xfrm>
        </p:spPr>
      </p:pic>
    </p:spTree>
    <p:extLst>
      <p:ext uri="{BB962C8B-B14F-4D97-AF65-F5344CB8AC3E}">
        <p14:creationId xmlns:p14="http://schemas.microsoft.com/office/powerpoint/2010/main" val="19457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МОЛОДЕЦ!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80520" cy="393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7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3652" y="908720"/>
            <a:ext cx="7000322" cy="3214709"/>
          </a:xfrm>
        </p:spPr>
        <p:txBody>
          <a:bodyPr>
            <a:normAutofit/>
          </a:bodyPr>
          <a:lstStyle/>
          <a:p>
            <a:r>
              <a:rPr lang="ru-RU" dirty="0"/>
              <a:t>МОДЕЛИРОВАНИЕ </a:t>
            </a:r>
            <a:br>
              <a:rPr lang="ru-RU" dirty="0"/>
            </a:br>
            <a:r>
              <a:rPr lang="ru-RU" dirty="0"/>
              <a:t>НА ГРАФАХ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652" y="4214818"/>
            <a:ext cx="6836840" cy="1643074"/>
          </a:xfrm>
        </p:spPr>
        <p:txBody>
          <a:bodyPr/>
          <a:lstStyle/>
          <a:p>
            <a:r>
              <a:rPr lang="ru-RU" dirty="0"/>
              <a:t>ИНФОРМАЦИОННОЕ МОДЕЛИРОВАНИЕ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10536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Информационные источники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597542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200" dirty="0"/>
              <a:t>http://centr-nauk.ru/images/14.jpg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/>
              <a:t>http://boredomsolved.co.uk/wp-content/uploads/2015/05/family-game-588908_1280-1024x664.jpg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/>
              <a:t>http://rorganise.esy.es/wp-content/uploads/2015/02/microsoft-excel-logo.jpg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/>
              <a:t>http://4.bp.blogspot.com/-CMpRQ1PVVco/VppPcuE14AI/AAAAAAAASA4/iWlkM-W1kWk/s1600/smiley-taking-a-bow.png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200" dirty="0"/>
              <a:t>http://super-partnerki.ru/wp-content/uploads/2016/09/Kije8X6yT.png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1137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Ключевые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алгоритм </a:t>
            </a:r>
            <a:r>
              <a:rPr lang="ru-RU" dirty="0" err="1"/>
              <a:t>Дейкстры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динамическое программирование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теория игр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стратегия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дерево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выигрышная стратегия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выигрышная позиция игрока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проигрышная позиция игрока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56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Кратчайший путь между вершинами графа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200" y="2104146"/>
            <a:ext cx="8353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Путь между вершинами </a:t>
            </a:r>
            <a:r>
              <a:rPr lang="ru-RU" sz="2000" i="1" dirty="0">
                <a:solidFill>
                  <a:srgbClr val="000000"/>
                </a:solidFill>
              </a:rPr>
              <a:t>А </a:t>
            </a:r>
            <a:r>
              <a:rPr lang="ru-RU" sz="2000" dirty="0">
                <a:solidFill>
                  <a:srgbClr val="000000"/>
                </a:solidFill>
              </a:rPr>
              <a:t>и </a:t>
            </a:r>
            <a:r>
              <a:rPr lang="ru-RU" sz="2000" i="1" dirty="0">
                <a:solidFill>
                  <a:srgbClr val="000000"/>
                </a:solidFill>
              </a:rPr>
              <a:t>В </a:t>
            </a:r>
            <a:r>
              <a:rPr lang="ru-RU" sz="2000" dirty="0">
                <a:solidFill>
                  <a:srgbClr val="000000"/>
                </a:solidFill>
              </a:rPr>
              <a:t>графа считается </a:t>
            </a:r>
            <a:r>
              <a:rPr lang="ru-RU" sz="2000" b="1" dirty="0">
                <a:solidFill>
                  <a:srgbClr val="000000"/>
                </a:solidFill>
              </a:rPr>
              <a:t>кратчайшим</a:t>
            </a:r>
            <a:r>
              <a:rPr lang="ru-RU" sz="2000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если: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эти вершины соединены минимальным числом ребер (в случае, если граф не является взвешенным)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сумма весов ребер, соединяющих эти вершины, минимальна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(для взвешенного графа)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85860" y="3874640"/>
            <a:ext cx="504056" cy="2156048"/>
          </a:xfrm>
          <a:custGeom>
            <a:avLst/>
            <a:gdLst>
              <a:gd name="connsiteX0" fmla="*/ 0 w 504056"/>
              <a:gd name="connsiteY0" fmla="*/ 0 h 2232248"/>
              <a:gd name="connsiteX1" fmla="*/ 504056 w 504056"/>
              <a:gd name="connsiteY1" fmla="*/ 0 h 2232248"/>
              <a:gd name="connsiteX2" fmla="*/ 504056 w 504056"/>
              <a:gd name="connsiteY2" fmla="*/ 2232248 h 2232248"/>
              <a:gd name="connsiteX3" fmla="*/ 0 w 504056"/>
              <a:gd name="connsiteY3" fmla="*/ 2232248 h 2232248"/>
              <a:gd name="connsiteX4" fmla="*/ 0 w 504056"/>
              <a:gd name="connsiteY4" fmla="*/ 0 h 2232248"/>
              <a:gd name="connsiteX0" fmla="*/ 504056 w 595496"/>
              <a:gd name="connsiteY0" fmla="*/ 0 h 2232248"/>
              <a:gd name="connsiteX1" fmla="*/ 504056 w 595496"/>
              <a:gd name="connsiteY1" fmla="*/ 2232248 h 2232248"/>
              <a:gd name="connsiteX2" fmla="*/ 0 w 595496"/>
              <a:gd name="connsiteY2" fmla="*/ 2232248 h 2232248"/>
              <a:gd name="connsiteX3" fmla="*/ 0 w 595496"/>
              <a:gd name="connsiteY3" fmla="*/ 0 h 2232248"/>
              <a:gd name="connsiteX4" fmla="*/ 595496 w 595496"/>
              <a:gd name="connsiteY4" fmla="*/ 91440 h 2232248"/>
              <a:gd name="connsiteX0" fmla="*/ 504056 w 595496"/>
              <a:gd name="connsiteY0" fmla="*/ 2232248 h 2232248"/>
              <a:gd name="connsiteX1" fmla="*/ 0 w 595496"/>
              <a:gd name="connsiteY1" fmla="*/ 2232248 h 2232248"/>
              <a:gd name="connsiteX2" fmla="*/ 0 w 595496"/>
              <a:gd name="connsiteY2" fmla="*/ 0 h 2232248"/>
              <a:gd name="connsiteX3" fmla="*/ 595496 w 595496"/>
              <a:gd name="connsiteY3" fmla="*/ 91440 h 2232248"/>
              <a:gd name="connsiteX0" fmla="*/ 504056 w 504056"/>
              <a:gd name="connsiteY0" fmla="*/ 2232248 h 2232248"/>
              <a:gd name="connsiteX1" fmla="*/ 0 w 504056"/>
              <a:gd name="connsiteY1" fmla="*/ 2232248 h 2232248"/>
              <a:gd name="connsiteX2" fmla="*/ 0 w 504056"/>
              <a:gd name="connsiteY2" fmla="*/ 0 h 2232248"/>
              <a:gd name="connsiteX3" fmla="*/ 411346 w 504056"/>
              <a:gd name="connsiteY3" fmla="*/ 2540 h 2232248"/>
              <a:gd name="connsiteX0" fmla="*/ 504056 w 504056"/>
              <a:gd name="connsiteY0" fmla="*/ 2232248 h 2232248"/>
              <a:gd name="connsiteX1" fmla="*/ 0 w 504056"/>
              <a:gd name="connsiteY1" fmla="*/ 2232248 h 2232248"/>
              <a:gd name="connsiteX2" fmla="*/ 0 w 504056"/>
              <a:gd name="connsiteY2" fmla="*/ 0 h 2232248"/>
              <a:gd name="connsiteX3" fmla="*/ 392296 w 504056"/>
              <a:gd name="connsiteY3" fmla="*/ 2540 h 2232248"/>
              <a:gd name="connsiteX0" fmla="*/ 504056 w 504056"/>
              <a:gd name="connsiteY0" fmla="*/ 2229708 h 2229708"/>
              <a:gd name="connsiteX1" fmla="*/ 0 w 504056"/>
              <a:gd name="connsiteY1" fmla="*/ 2229708 h 2229708"/>
              <a:gd name="connsiteX2" fmla="*/ 0 w 504056"/>
              <a:gd name="connsiteY2" fmla="*/ 73660 h 2229708"/>
              <a:gd name="connsiteX3" fmla="*/ 392296 w 504056"/>
              <a:gd name="connsiteY3" fmla="*/ 0 h 2229708"/>
              <a:gd name="connsiteX0" fmla="*/ 504056 w 504056"/>
              <a:gd name="connsiteY0" fmla="*/ 2156048 h 2156048"/>
              <a:gd name="connsiteX1" fmla="*/ 0 w 504056"/>
              <a:gd name="connsiteY1" fmla="*/ 2156048 h 2156048"/>
              <a:gd name="connsiteX2" fmla="*/ 0 w 504056"/>
              <a:gd name="connsiteY2" fmla="*/ 0 h 2156048"/>
              <a:gd name="connsiteX3" fmla="*/ 397059 w 504056"/>
              <a:gd name="connsiteY3" fmla="*/ 2540 h 21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56" h="2156048">
                <a:moveTo>
                  <a:pt x="504056" y="2156048"/>
                </a:moveTo>
                <a:lnTo>
                  <a:pt x="0" y="2156048"/>
                </a:lnTo>
                <a:lnTo>
                  <a:pt x="0" y="0"/>
                </a:lnTo>
                <a:lnTo>
                  <a:pt x="397059" y="2540"/>
                </a:lnTo>
              </a:path>
            </a:pathLst>
          </a:cu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dk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187624" y="3557210"/>
            <a:ext cx="6804583" cy="2873119"/>
            <a:chOff x="1799466" y="1996044"/>
            <a:chExt cx="6804583" cy="2873119"/>
          </a:xfrm>
        </p:grpSpPr>
        <p:sp>
          <p:nvSpPr>
            <p:cNvPr id="9" name="Полилиния 8"/>
            <p:cNvSpPr/>
            <p:nvPr/>
          </p:nvSpPr>
          <p:spPr>
            <a:xfrm>
              <a:off x="3615379" y="3428999"/>
              <a:ext cx="1388658" cy="3603"/>
            </a:xfrm>
            <a:custGeom>
              <a:avLst/>
              <a:gdLst>
                <a:gd name="connsiteX0" fmla="*/ 0 w 2777316"/>
                <a:gd name="connsiteY0" fmla="*/ 45720 h 91440"/>
                <a:gd name="connsiteX1" fmla="*/ 1388658 w 2777316"/>
                <a:gd name="connsiteY1" fmla="*/ 45720 h 91440"/>
                <a:gd name="connsiteX2" fmla="*/ 1388658 w 2777316"/>
                <a:gd name="connsiteY2" fmla="*/ 49323 h 91440"/>
                <a:gd name="connsiteX3" fmla="*/ 2777316 w 2777316"/>
                <a:gd name="connsiteY3" fmla="*/ 49323 h 91440"/>
                <a:gd name="connsiteX0" fmla="*/ 0 w 2777316"/>
                <a:gd name="connsiteY0" fmla="*/ 0 h 3603"/>
                <a:gd name="connsiteX1" fmla="*/ 1388658 w 2777316"/>
                <a:gd name="connsiteY1" fmla="*/ 0 h 3603"/>
                <a:gd name="connsiteX2" fmla="*/ 1388658 w 2777316"/>
                <a:gd name="connsiteY2" fmla="*/ 3603 h 3603"/>
                <a:gd name="connsiteX3" fmla="*/ 2777316 w 2777316"/>
                <a:gd name="connsiteY3" fmla="*/ 3603 h 3603"/>
                <a:gd name="connsiteX0" fmla="*/ 0 w 5000"/>
                <a:gd name="connsiteY0" fmla="*/ 0 h 10000"/>
                <a:gd name="connsiteX1" fmla="*/ 0 w 5000"/>
                <a:gd name="connsiteY1" fmla="*/ 10000 h 10000"/>
                <a:gd name="connsiteX2" fmla="*/ 5000 w 5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00" h="10000">
                  <a:moveTo>
                    <a:pt x="0" y="0"/>
                  </a:moveTo>
                  <a:lnTo>
                    <a:pt x="0" y="10000"/>
                  </a:lnTo>
                  <a:lnTo>
                    <a:pt x="5000" y="10000"/>
                  </a:lnTo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chemeClr val="dk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799466" y="2989333"/>
              <a:ext cx="2510242" cy="864094"/>
            </a:xfrm>
            <a:custGeom>
              <a:avLst/>
              <a:gdLst>
                <a:gd name="connsiteX0" fmla="*/ 0 w 2510242"/>
                <a:gd name="connsiteY0" fmla="*/ 0 h 864094"/>
                <a:gd name="connsiteX1" fmla="*/ 2510242 w 2510242"/>
                <a:gd name="connsiteY1" fmla="*/ 0 h 864094"/>
                <a:gd name="connsiteX2" fmla="*/ 2510242 w 2510242"/>
                <a:gd name="connsiteY2" fmla="*/ 864094 h 864094"/>
                <a:gd name="connsiteX3" fmla="*/ 0 w 2510242"/>
                <a:gd name="connsiteY3" fmla="*/ 864094 h 864094"/>
                <a:gd name="connsiteX4" fmla="*/ 0 w 2510242"/>
                <a:gd name="connsiteY4" fmla="*/ 0 h 86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0242" h="864094">
                  <a:moveTo>
                    <a:pt x="0" y="0"/>
                  </a:moveTo>
                  <a:lnTo>
                    <a:pt x="2510242" y="0"/>
                  </a:lnTo>
                  <a:lnTo>
                    <a:pt x="2510242" y="864094"/>
                  </a:lnTo>
                  <a:lnTo>
                    <a:pt x="0" y="8640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dk1"/>
                  </a:solidFill>
                </a:rPr>
                <a:t>Алгоритмы поиска кратчайшего пути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004038" y="1996044"/>
              <a:ext cx="3600011" cy="820891"/>
            </a:xfrm>
            <a:custGeom>
              <a:avLst/>
              <a:gdLst>
                <a:gd name="connsiteX0" fmla="*/ 0 w 3600011"/>
                <a:gd name="connsiteY0" fmla="*/ 0 h 820891"/>
                <a:gd name="connsiteX1" fmla="*/ 3600011 w 3600011"/>
                <a:gd name="connsiteY1" fmla="*/ 0 h 820891"/>
                <a:gd name="connsiteX2" fmla="*/ 3600011 w 3600011"/>
                <a:gd name="connsiteY2" fmla="*/ 820891 h 820891"/>
                <a:gd name="connsiteX3" fmla="*/ 0 w 3600011"/>
                <a:gd name="connsiteY3" fmla="*/ 820891 h 820891"/>
                <a:gd name="connsiteX4" fmla="*/ 0 w 3600011"/>
                <a:gd name="connsiteY4" fmla="*/ 0 h 8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11" h="820891">
                  <a:moveTo>
                    <a:pt x="0" y="0"/>
                  </a:moveTo>
                  <a:lnTo>
                    <a:pt x="3600011" y="0"/>
                  </a:lnTo>
                  <a:lnTo>
                    <a:pt x="3600011" y="820891"/>
                  </a:lnTo>
                  <a:lnTo>
                    <a:pt x="0" y="8208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dk1"/>
                  </a:solidFill>
                </a:rPr>
                <a:t>Построение дерева решений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04038" y="3022158"/>
              <a:ext cx="3600011" cy="820891"/>
            </a:xfrm>
            <a:custGeom>
              <a:avLst/>
              <a:gdLst>
                <a:gd name="connsiteX0" fmla="*/ 0 w 3600011"/>
                <a:gd name="connsiteY0" fmla="*/ 0 h 820891"/>
                <a:gd name="connsiteX1" fmla="*/ 3600011 w 3600011"/>
                <a:gd name="connsiteY1" fmla="*/ 0 h 820891"/>
                <a:gd name="connsiteX2" fmla="*/ 3600011 w 3600011"/>
                <a:gd name="connsiteY2" fmla="*/ 820891 h 820891"/>
                <a:gd name="connsiteX3" fmla="*/ 0 w 3600011"/>
                <a:gd name="connsiteY3" fmla="*/ 820891 h 820891"/>
                <a:gd name="connsiteX4" fmla="*/ 0 w 3600011"/>
                <a:gd name="connsiteY4" fmla="*/ 0 h 8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11" h="820891">
                  <a:moveTo>
                    <a:pt x="0" y="0"/>
                  </a:moveTo>
                  <a:lnTo>
                    <a:pt x="3600011" y="0"/>
                  </a:lnTo>
                  <a:lnTo>
                    <a:pt x="3600011" y="820891"/>
                  </a:lnTo>
                  <a:lnTo>
                    <a:pt x="0" y="8208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dk1"/>
                  </a:solidFill>
                </a:rPr>
                <a:t>Алгоритм </a:t>
              </a:r>
              <a:r>
                <a:rPr lang="ru-RU" sz="2000" dirty="0" err="1">
                  <a:solidFill>
                    <a:schemeClr val="dk1"/>
                  </a:solidFill>
                </a:rPr>
                <a:t>Дейкстры</a:t>
              </a:r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004038" y="4048272"/>
              <a:ext cx="3600011" cy="820891"/>
            </a:xfrm>
            <a:custGeom>
              <a:avLst/>
              <a:gdLst>
                <a:gd name="connsiteX0" fmla="*/ 0 w 3600011"/>
                <a:gd name="connsiteY0" fmla="*/ 0 h 820891"/>
                <a:gd name="connsiteX1" fmla="*/ 3600011 w 3600011"/>
                <a:gd name="connsiteY1" fmla="*/ 0 h 820891"/>
                <a:gd name="connsiteX2" fmla="*/ 3600011 w 3600011"/>
                <a:gd name="connsiteY2" fmla="*/ 820891 h 820891"/>
                <a:gd name="connsiteX3" fmla="*/ 0 w 3600011"/>
                <a:gd name="connsiteY3" fmla="*/ 820891 h 820891"/>
                <a:gd name="connsiteX4" fmla="*/ 0 w 3600011"/>
                <a:gd name="connsiteY4" fmla="*/ 0 h 82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11" h="820891">
                  <a:moveTo>
                    <a:pt x="0" y="0"/>
                  </a:moveTo>
                  <a:lnTo>
                    <a:pt x="3600011" y="0"/>
                  </a:lnTo>
                  <a:lnTo>
                    <a:pt x="3600011" y="820891"/>
                  </a:lnTo>
                  <a:lnTo>
                    <a:pt x="0" y="8208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dk1"/>
                  </a:solidFill>
                </a:rPr>
                <a:t>Метод динамического программирования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39751" y="1054218"/>
            <a:ext cx="8353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Поиск оптимального транспортного маршрута, проектирование инженерных сетей и линий электропередач приводят к задаче поиска кратчайшего пути.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825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дерева решений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1626" y="2437165"/>
            <a:ext cx="3600400" cy="2808287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6" name="Граф"/>
          <p:cNvGrpSpPr/>
          <p:nvPr/>
        </p:nvGrpSpPr>
        <p:grpSpPr>
          <a:xfrm>
            <a:off x="1152647" y="2566859"/>
            <a:ext cx="2979214" cy="2381906"/>
            <a:chOff x="5139414" y="3327251"/>
            <a:chExt cx="2979214" cy="2381906"/>
          </a:xfrm>
        </p:grpSpPr>
        <p:sp>
          <p:nvSpPr>
            <p:cNvPr id="7" name="Овал 6"/>
            <p:cNvSpPr/>
            <p:nvPr/>
          </p:nvSpPr>
          <p:spPr>
            <a:xfrm>
              <a:off x="5139414" y="3619777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</a:t>
              </a:r>
              <a:endParaRPr lang="ru-RU" sz="20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6508112" y="3327251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</a:t>
              </a:r>
              <a:endParaRPr lang="ru-RU" sz="20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435530" y="4451711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</a:t>
              </a:r>
              <a:endParaRPr lang="ru-RU" sz="20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234901" y="4974573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</a:t>
              </a:r>
              <a:endParaRPr lang="ru-RU" sz="2000" dirty="0"/>
            </a:p>
          </p:txBody>
        </p:sp>
        <p:cxnSp>
          <p:nvCxnSpPr>
            <p:cNvPr id="11" name="Прямая соединительная линия 10"/>
            <p:cNvCxnSpPr>
              <a:stCxn id="10" idx="0"/>
              <a:endCxn id="7" idx="4"/>
            </p:cNvCxnSpPr>
            <p:nvPr/>
          </p:nvCxnSpPr>
          <p:spPr>
            <a:xfrm flipH="1" flipV="1">
              <a:off x="5326450" y="3993849"/>
              <a:ext cx="95487" cy="98072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6882184" y="5335085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</a:t>
              </a:r>
              <a:endParaRPr lang="ru-RU" sz="20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7744556" y="3535612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</a:t>
              </a:r>
              <a:endParaRPr lang="ru-RU" sz="2000" dirty="0"/>
            </a:p>
          </p:txBody>
        </p:sp>
        <p:cxnSp>
          <p:nvCxnSpPr>
            <p:cNvPr id="14" name="Прямая соединительная линия 13"/>
            <p:cNvCxnSpPr>
              <a:stCxn id="10" idx="5"/>
              <a:endCxn id="12" idx="2"/>
            </p:cNvCxnSpPr>
            <p:nvPr/>
          </p:nvCxnSpPr>
          <p:spPr>
            <a:xfrm>
              <a:off x="5554191" y="5293863"/>
              <a:ext cx="1327993" cy="22825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Прямая соединительная линия 14"/>
            <p:cNvCxnSpPr>
              <a:stCxn id="13" idx="4"/>
              <a:endCxn id="9" idx="7"/>
            </p:cNvCxnSpPr>
            <p:nvPr/>
          </p:nvCxnSpPr>
          <p:spPr>
            <a:xfrm flipH="1">
              <a:off x="7754820" y="3909684"/>
              <a:ext cx="176772" cy="5968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Прямая соединительная линия 15"/>
            <p:cNvCxnSpPr>
              <a:stCxn id="9" idx="2"/>
              <a:endCxn id="10" idx="6"/>
            </p:cNvCxnSpPr>
            <p:nvPr/>
          </p:nvCxnSpPr>
          <p:spPr>
            <a:xfrm flipH="1">
              <a:off x="5608973" y="4638747"/>
              <a:ext cx="1826557" cy="52286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Прямая соединительная линия 16"/>
            <p:cNvCxnSpPr>
              <a:stCxn id="13" idx="1"/>
              <a:endCxn id="8" idx="6"/>
            </p:cNvCxnSpPr>
            <p:nvPr/>
          </p:nvCxnSpPr>
          <p:spPr>
            <a:xfrm flipH="1" flipV="1">
              <a:off x="6882184" y="3514287"/>
              <a:ext cx="917154" cy="7610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Прямая соединительная линия 17"/>
            <p:cNvCxnSpPr>
              <a:stCxn id="8" idx="3"/>
              <a:endCxn id="10" idx="7"/>
            </p:cNvCxnSpPr>
            <p:nvPr/>
          </p:nvCxnSpPr>
          <p:spPr>
            <a:xfrm flipH="1">
              <a:off x="5554191" y="3646541"/>
              <a:ext cx="1008703" cy="138281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Прямая соединительная линия 18"/>
            <p:cNvCxnSpPr>
              <a:stCxn id="7" idx="7"/>
              <a:endCxn id="8" idx="2"/>
            </p:cNvCxnSpPr>
            <p:nvPr/>
          </p:nvCxnSpPr>
          <p:spPr>
            <a:xfrm flipV="1">
              <a:off x="5458704" y="3514287"/>
              <a:ext cx="1049408" cy="16027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3" name="CB"/>
          <p:cNvSpPr/>
          <p:nvPr/>
        </p:nvSpPr>
        <p:spPr>
          <a:xfrm>
            <a:off x="1754460" y="3363647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34" name="CF"/>
          <p:cNvSpPr/>
          <p:nvPr/>
        </p:nvSpPr>
        <p:spPr>
          <a:xfrm>
            <a:off x="2003989" y="464562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38" name="AB"/>
          <p:cNvSpPr/>
          <p:nvPr/>
        </p:nvSpPr>
        <p:spPr>
          <a:xfrm>
            <a:off x="1718578" y="2504280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AC"/>
          <p:cNvSpPr/>
          <p:nvPr/>
        </p:nvSpPr>
        <p:spPr>
          <a:xfrm>
            <a:off x="1068114" y="3611731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CD"/>
          <p:cNvSpPr/>
          <p:nvPr/>
        </p:nvSpPr>
        <p:spPr>
          <a:xfrm>
            <a:off x="2455500" y="3789415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5" name="BE"/>
          <p:cNvSpPr/>
          <p:nvPr/>
        </p:nvSpPr>
        <p:spPr>
          <a:xfrm>
            <a:off x="3158264" y="2503319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6" name="ED"/>
          <p:cNvSpPr/>
          <p:nvPr/>
        </p:nvSpPr>
        <p:spPr>
          <a:xfrm>
            <a:off x="3827815" y="3335776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04048" y="2391054"/>
            <a:ext cx="3600400" cy="2817837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" name="Овал 49"/>
          <p:cNvSpPr/>
          <p:nvPr/>
        </p:nvSpPr>
        <p:spPr>
          <a:xfrm>
            <a:off x="5832958" y="3801280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</a:t>
            </a:r>
            <a:endParaRPr lang="ru-RU" sz="2000" dirty="0"/>
          </a:p>
        </p:txBody>
      </p:sp>
      <p:sp>
        <p:nvSpPr>
          <p:cNvPr id="51" name="Овал 50"/>
          <p:cNvSpPr/>
          <p:nvPr/>
        </p:nvSpPr>
        <p:spPr>
          <a:xfrm>
            <a:off x="6344158" y="3140138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B</a:t>
            </a:r>
            <a:endParaRPr lang="ru-RU" sz="2000" dirty="0"/>
          </a:p>
        </p:txBody>
      </p:sp>
      <p:sp>
        <p:nvSpPr>
          <p:cNvPr id="52" name="Овал 51"/>
          <p:cNvSpPr/>
          <p:nvPr/>
        </p:nvSpPr>
        <p:spPr>
          <a:xfrm>
            <a:off x="7369108" y="3035762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D</a:t>
            </a:r>
            <a:endParaRPr lang="ru-RU" sz="2000" dirty="0"/>
          </a:p>
        </p:txBody>
      </p:sp>
      <p:sp>
        <p:nvSpPr>
          <p:cNvPr id="53" name="Овал 52"/>
          <p:cNvSpPr/>
          <p:nvPr/>
        </p:nvSpPr>
        <p:spPr>
          <a:xfrm>
            <a:off x="6695030" y="4135078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</a:t>
            </a:r>
            <a:endParaRPr lang="ru-RU" sz="2000" dirty="0"/>
          </a:p>
        </p:txBody>
      </p:sp>
      <p:sp>
        <p:nvSpPr>
          <p:cNvPr id="54" name="Овал 53"/>
          <p:cNvSpPr/>
          <p:nvPr/>
        </p:nvSpPr>
        <p:spPr>
          <a:xfrm>
            <a:off x="6686449" y="2512857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</a:t>
            </a:r>
            <a:endParaRPr lang="ru-RU" sz="2000" dirty="0"/>
          </a:p>
        </p:txBody>
      </p:sp>
      <p:cxnSp>
        <p:nvCxnSpPr>
          <p:cNvPr id="55" name="Прямая соединительная линия 54"/>
          <p:cNvCxnSpPr>
            <a:stCxn id="51" idx="3"/>
            <a:endCxn id="50" idx="7"/>
          </p:cNvCxnSpPr>
          <p:nvPr/>
        </p:nvCxnSpPr>
        <p:spPr>
          <a:xfrm flipH="1">
            <a:off x="6152248" y="3460514"/>
            <a:ext cx="246692" cy="395734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6" name="Прямая соединительная линия 55"/>
          <p:cNvCxnSpPr>
            <a:stCxn id="54" idx="5"/>
            <a:endCxn id="52" idx="1"/>
          </p:cNvCxnSpPr>
          <p:nvPr/>
        </p:nvCxnSpPr>
        <p:spPr>
          <a:xfrm>
            <a:off x="7005739" y="2833233"/>
            <a:ext cx="418151" cy="257497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7" name="Прямая соединительная линия 56"/>
          <p:cNvCxnSpPr>
            <a:stCxn id="50" idx="3"/>
            <a:endCxn id="62" idx="0"/>
          </p:cNvCxnSpPr>
          <p:nvPr/>
        </p:nvCxnSpPr>
        <p:spPr>
          <a:xfrm flipH="1">
            <a:off x="5691965" y="4121656"/>
            <a:ext cx="195775" cy="336252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8" name="Прямая соединительная линия 57"/>
          <p:cNvCxnSpPr>
            <a:stCxn id="52" idx="5"/>
            <a:endCxn id="61" idx="0"/>
          </p:cNvCxnSpPr>
          <p:nvPr/>
        </p:nvCxnSpPr>
        <p:spPr>
          <a:xfrm>
            <a:off x="7688398" y="3356138"/>
            <a:ext cx="158572" cy="401474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58"/>
          <p:cNvCxnSpPr>
            <a:stCxn id="51" idx="5"/>
            <a:endCxn id="53" idx="0"/>
          </p:cNvCxnSpPr>
          <p:nvPr/>
        </p:nvCxnSpPr>
        <p:spPr>
          <a:xfrm>
            <a:off x="6663448" y="3460514"/>
            <a:ext cx="218618" cy="674564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>
            <a:stCxn id="54" idx="3"/>
            <a:endCxn id="51" idx="0"/>
          </p:cNvCxnSpPr>
          <p:nvPr/>
        </p:nvCxnSpPr>
        <p:spPr>
          <a:xfrm flipH="1">
            <a:off x="6531194" y="2833233"/>
            <a:ext cx="210037" cy="306905"/>
          </a:xfrm>
          <a:prstGeom prst="lin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61" name="Овал 60"/>
          <p:cNvSpPr/>
          <p:nvPr/>
        </p:nvSpPr>
        <p:spPr>
          <a:xfrm>
            <a:off x="7659934" y="3757612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</a:t>
            </a:r>
          </a:p>
        </p:txBody>
      </p:sp>
      <p:sp>
        <p:nvSpPr>
          <p:cNvPr id="62" name="Овал 61"/>
          <p:cNvSpPr/>
          <p:nvPr/>
        </p:nvSpPr>
        <p:spPr>
          <a:xfrm>
            <a:off x="5504929" y="4457908"/>
            <a:ext cx="374072" cy="375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</a:t>
            </a:r>
            <a:endParaRPr lang="ru-RU" sz="2000" dirty="0"/>
          </a:p>
        </p:txBody>
      </p:sp>
      <p:sp>
        <p:nvSpPr>
          <p:cNvPr id="64" name="BE"/>
          <p:cNvSpPr/>
          <p:nvPr/>
        </p:nvSpPr>
        <p:spPr>
          <a:xfrm>
            <a:off x="6237957" y="276004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65" name="BE"/>
          <p:cNvSpPr/>
          <p:nvPr/>
        </p:nvSpPr>
        <p:spPr>
          <a:xfrm>
            <a:off x="7099032" y="267352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66" name="BE"/>
          <p:cNvSpPr/>
          <p:nvPr/>
        </p:nvSpPr>
        <p:spPr>
          <a:xfrm>
            <a:off x="7786984" y="3393265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67" name="BE"/>
          <p:cNvSpPr/>
          <p:nvPr/>
        </p:nvSpPr>
        <p:spPr>
          <a:xfrm>
            <a:off x="7582711" y="4267224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8" name="BE"/>
          <p:cNvSpPr/>
          <p:nvPr/>
        </p:nvSpPr>
        <p:spPr>
          <a:xfrm>
            <a:off x="6698619" y="3686932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69" name="BE"/>
          <p:cNvSpPr/>
          <p:nvPr/>
        </p:nvSpPr>
        <p:spPr>
          <a:xfrm>
            <a:off x="6626138" y="4582058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70" name="BE"/>
          <p:cNvSpPr/>
          <p:nvPr/>
        </p:nvSpPr>
        <p:spPr>
          <a:xfrm>
            <a:off x="5893571" y="3393265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71" name="BE"/>
          <p:cNvSpPr/>
          <p:nvPr/>
        </p:nvSpPr>
        <p:spPr>
          <a:xfrm>
            <a:off x="5301882" y="410622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72" name="BE"/>
          <p:cNvSpPr/>
          <p:nvPr/>
        </p:nvSpPr>
        <p:spPr>
          <a:xfrm>
            <a:off x="5431855" y="4886935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73" name="Условие задачи"/>
          <p:cNvSpPr/>
          <p:nvPr/>
        </p:nvSpPr>
        <p:spPr>
          <a:xfrm>
            <a:off x="539749" y="1067615"/>
            <a:ext cx="8353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Задание </a:t>
            </a:r>
            <a:r>
              <a:rPr lang="en-US" sz="2000" b="1" dirty="0"/>
              <a:t>1</a:t>
            </a:r>
            <a:r>
              <a:rPr lang="ru-RU" sz="2000" b="1" dirty="0"/>
              <a:t>.</a:t>
            </a:r>
            <a:r>
              <a:rPr lang="ru-RU" sz="2000" dirty="0"/>
              <a:t> На рисунке представлена схема дорог, связывающих населённые пункты </a:t>
            </a:r>
            <a:r>
              <a:rPr lang="ru-RU" sz="2000" i="1" dirty="0"/>
              <a:t>A</a:t>
            </a:r>
            <a:r>
              <a:rPr lang="ru-RU" sz="2000" dirty="0"/>
              <a:t>, </a:t>
            </a:r>
            <a:r>
              <a:rPr lang="ru-RU" sz="2000" i="1" dirty="0"/>
              <a:t>B</a:t>
            </a:r>
            <a:r>
              <a:rPr lang="ru-RU" sz="2000" dirty="0"/>
              <a:t>, </a:t>
            </a:r>
            <a:r>
              <a:rPr lang="ru-RU" sz="2000" i="1" dirty="0"/>
              <a:t>C</a:t>
            </a:r>
            <a:r>
              <a:rPr lang="ru-RU" sz="2000" dirty="0"/>
              <a:t>, </a:t>
            </a:r>
            <a:r>
              <a:rPr lang="ru-RU" sz="2000" i="1" dirty="0"/>
              <a:t>D</a:t>
            </a:r>
            <a:r>
              <a:rPr lang="ru-RU" sz="2000" dirty="0"/>
              <a:t>, </a:t>
            </a:r>
            <a:r>
              <a:rPr lang="ru-RU" sz="2000" i="1" dirty="0"/>
              <a:t>E</a:t>
            </a:r>
            <a:r>
              <a:rPr lang="ru-RU" sz="2000" dirty="0"/>
              <a:t>, </a:t>
            </a:r>
            <a:r>
              <a:rPr lang="ru-RU" sz="2000" i="1" dirty="0"/>
              <a:t>F</a:t>
            </a:r>
            <a:r>
              <a:rPr lang="ru-RU" sz="2000" dirty="0"/>
              <a:t>. Вес ребра означает стоимость проезда между двумя населенными пунктами. Определить минимальную стоимость проезда из пункта </a:t>
            </a:r>
            <a:r>
              <a:rPr lang="en-US" sz="2000" i="1" dirty="0"/>
              <a:t>E</a:t>
            </a:r>
            <a:r>
              <a:rPr lang="ru-RU" sz="2000" i="1" dirty="0"/>
              <a:t> </a:t>
            </a:r>
            <a:r>
              <a:rPr lang="ru-RU" sz="2000" dirty="0"/>
              <a:t>в пункт </a:t>
            </a:r>
            <a:r>
              <a:rPr lang="en-US" sz="2000" i="1" dirty="0"/>
              <a:t>C</a:t>
            </a:r>
            <a:r>
              <a:rPr lang="ru-RU" sz="2000" dirty="0"/>
              <a:t>.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56300" y="2871652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82" name="Овал 81"/>
          <p:cNvSpPr/>
          <p:nvPr/>
        </p:nvSpPr>
        <p:spPr>
          <a:xfrm>
            <a:off x="2524998" y="2579126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83" name="Овал 82"/>
          <p:cNvSpPr/>
          <p:nvPr/>
        </p:nvSpPr>
        <p:spPr>
          <a:xfrm>
            <a:off x="3452416" y="3703586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51787" y="4226448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cxnSp>
        <p:nvCxnSpPr>
          <p:cNvPr id="85" name="Прямая соединительная линия 84"/>
          <p:cNvCxnSpPr>
            <a:stCxn id="84" idx="0"/>
            <a:endCxn id="81" idx="4"/>
          </p:cNvCxnSpPr>
          <p:nvPr/>
        </p:nvCxnSpPr>
        <p:spPr>
          <a:xfrm flipH="1" flipV="1">
            <a:off x="1343336" y="3245724"/>
            <a:ext cx="95487" cy="9807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87" name="Овал 86"/>
          <p:cNvSpPr/>
          <p:nvPr/>
        </p:nvSpPr>
        <p:spPr>
          <a:xfrm>
            <a:off x="3761442" y="2787487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ru-RU" dirty="0"/>
          </a:p>
        </p:txBody>
      </p:sp>
      <p:cxnSp>
        <p:nvCxnSpPr>
          <p:cNvPr id="89" name="Прямая соединительная линия 88"/>
          <p:cNvCxnSpPr>
            <a:stCxn id="87" idx="4"/>
            <a:endCxn id="83" idx="7"/>
          </p:cNvCxnSpPr>
          <p:nvPr/>
        </p:nvCxnSpPr>
        <p:spPr>
          <a:xfrm flipH="1">
            <a:off x="3771706" y="3161559"/>
            <a:ext cx="176772" cy="596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0" name="Прямая соединительная линия 89"/>
          <p:cNvCxnSpPr>
            <a:stCxn id="83" idx="2"/>
            <a:endCxn id="84" idx="6"/>
          </p:cNvCxnSpPr>
          <p:nvPr/>
        </p:nvCxnSpPr>
        <p:spPr>
          <a:xfrm flipH="1">
            <a:off x="1625859" y="3890622"/>
            <a:ext cx="1826557" cy="522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1" name="Прямая соединительная линия 90"/>
          <p:cNvCxnSpPr>
            <a:stCxn id="87" idx="1"/>
            <a:endCxn id="82" idx="6"/>
          </p:cNvCxnSpPr>
          <p:nvPr/>
        </p:nvCxnSpPr>
        <p:spPr>
          <a:xfrm flipH="1" flipV="1">
            <a:off x="2899070" y="2766162"/>
            <a:ext cx="917154" cy="76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2" name="Прямая соединительная линия 91"/>
          <p:cNvCxnSpPr>
            <a:stCxn id="82" idx="3"/>
            <a:endCxn id="84" idx="7"/>
          </p:cNvCxnSpPr>
          <p:nvPr/>
        </p:nvCxnSpPr>
        <p:spPr>
          <a:xfrm flipH="1">
            <a:off x="1571077" y="2898416"/>
            <a:ext cx="1008703" cy="13828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93" name="Прямая соединительная линия 92"/>
          <p:cNvCxnSpPr>
            <a:stCxn id="81" idx="7"/>
            <a:endCxn id="82" idx="2"/>
          </p:cNvCxnSpPr>
          <p:nvPr/>
        </p:nvCxnSpPr>
        <p:spPr>
          <a:xfrm flipV="1">
            <a:off x="1475590" y="2766162"/>
            <a:ext cx="1049408" cy="1602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94" name="Условие задачи"/>
          <p:cNvSpPr/>
          <p:nvPr/>
        </p:nvSpPr>
        <p:spPr>
          <a:xfrm>
            <a:off x="539750" y="5697510"/>
            <a:ext cx="8353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Алгоритм построения дерева решений</a:t>
            </a:r>
            <a:r>
              <a:rPr lang="ru-RU" sz="2000" dirty="0"/>
              <a:t>, как правило, используется для нахождения кратчайшего пути в ориентированном графе.</a:t>
            </a:r>
          </a:p>
        </p:txBody>
      </p:sp>
      <p:sp>
        <p:nvSpPr>
          <p:cNvPr id="104" name="Условие задачи"/>
          <p:cNvSpPr/>
          <p:nvPr/>
        </p:nvSpPr>
        <p:spPr>
          <a:xfrm>
            <a:off x="611187" y="5257335"/>
            <a:ext cx="8353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Ответ: 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9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81" grpId="0" animBg="1"/>
      <p:bldP spid="81" grpId="1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7" grpId="0" animBg="1"/>
      <p:bldP spid="87" grpId="1" animBg="1"/>
      <p:bldP spid="94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Блок-схема: знак завершения 363"/>
          <p:cNvSpPr/>
          <p:nvPr/>
        </p:nvSpPr>
        <p:spPr>
          <a:xfrm>
            <a:off x="5752833" y="1048346"/>
            <a:ext cx="1681835" cy="3600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65" name="Блок-схема: знак завершения 364"/>
          <p:cNvSpPr/>
          <p:nvPr/>
        </p:nvSpPr>
        <p:spPr>
          <a:xfrm>
            <a:off x="5770395" y="6093188"/>
            <a:ext cx="1681835" cy="360000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66" name="Прямоугольник 365"/>
          <p:cNvSpPr/>
          <p:nvPr/>
        </p:nvSpPr>
        <p:spPr>
          <a:xfrm>
            <a:off x="4696244" y="1591048"/>
            <a:ext cx="3753899" cy="29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67" name="Блок-схема: решение 366"/>
          <p:cNvSpPr/>
          <p:nvPr/>
        </p:nvSpPr>
        <p:spPr>
          <a:xfrm>
            <a:off x="5029604" y="2501189"/>
            <a:ext cx="3139612" cy="701281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5000"/>
              </a:lnSpc>
            </a:pPr>
            <a:endParaRPr lang="ru-RU" sz="2000" dirty="0"/>
          </a:p>
        </p:txBody>
      </p:sp>
      <p:sp>
        <p:nvSpPr>
          <p:cNvPr id="368" name="Блок-схема: процесс 367"/>
          <p:cNvSpPr/>
          <p:nvPr/>
        </p:nvSpPr>
        <p:spPr>
          <a:xfrm>
            <a:off x="5247756" y="3486351"/>
            <a:ext cx="2703305" cy="533777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2000" dirty="0"/>
          </a:p>
        </p:txBody>
      </p:sp>
      <p:sp>
        <p:nvSpPr>
          <p:cNvPr id="369" name="Блок-схема: процесс 368"/>
          <p:cNvSpPr/>
          <p:nvPr/>
        </p:nvSpPr>
        <p:spPr>
          <a:xfrm>
            <a:off x="5247756" y="4163586"/>
            <a:ext cx="2703305" cy="859103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2000" dirty="0"/>
          </a:p>
        </p:txBody>
      </p:sp>
      <p:sp>
        <p:nvSpPr>
          <p:cNvPr id="370" name="Прямоугольник 369"/>
          <p:cNvSpPr/>
          <p:nvPr/>
        </p:nvSpPr>
        <p:spPr>
          <a:xfrm>
            <a:off x="4709352" y="2008885"/>
            <a:ext cx="3740791" cy="348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71" name="Блок-схема: процесс 370"/>
          <p:cNvSpPr/>
          <p:nvPr/>
        </p:nvSpPr>
        <p:spPr>
          <a:xfrm>
            <a:off x="5247756" y="5158994"/>
            <a:ext cx="2703305" cy="5043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</a:t>
            </a:r>
            <a:r>
              <a:rPr lang="ru-RU" dirty="0" err="1"/>
              <a:t>Дейкстры</a:t>
            </a: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3" y="1052513"/>
            <a:ext cx="3607594" cy="5400675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5" name="Граф"/>
          <p:cNvGrpSpPr/>
          <p:nvPr/>
        </p:nvGrpSpPr>
        <p:grpSpPr>
          <a:xfrm>
            <a:off x="1052581" y="2068176"/>
            <a:ext cx="2450201" cy="2288730"/>
            <a:chOff x="5161031" y="2922414"/>
            <a:chExt cx="2450201" cy="2288730"/>
          </a:xfrm>
        </p:grpSpPr>
        <p:sp>
          <p:nvSpPr>
            <p:cNvPr id="6" name="Овал 5"/>
            <p:cNvSpPr/>
            <p:nvPr/>
          </p:nvSpPr>
          <p:spPr>
            <a:xfrm>
              <a:off x="6320143" y="3580976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</a:t>
              </a:r>
              <a:endParaRPr lang="ru-RU" sz="20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5693011" y="2922414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</a:t>
              </a:r>
              <a:endParaRPr lang="ru-RU" sz="20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7199651" y="4253419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</a:t>
              </a:r>
              <a:endParaRPr lang="ru-RU" sz="20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161031" y="4157961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C</a:t>
              </a:r>
              <a:endParaRPr lang="ru-RU" sz="2000" dirty="0"/>
            </a:p>
          </p:txBody>
        </p:sp>
        <p:cxnSp>
          <p:nvCxnSpPr>
            <p:cNvPr id="10" name="Прямая соединительная линия 9"/>
            <p:cNvCxnSpPr>
              <a:stCxn id="9" idx="7"/>
              <a:endCxn id="6" idx="3"/>
            </p:cNvCxnSpPr>
            <p:nvPr/>
          </p:nvCxnSpPr>
          <p:spPr>
            <a:xfrm flipV="1">
              <a:off x="5480321" y="3900266"/>
              <a:ext cx="894604" cy="31247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1" name="Овал 10"/>
            <p:cNvSpPr/>
            <p:nvPr/>
          </p:nvSpPr>
          <p:spPr>
            <a:xfrm>
              <a:off x="6187889" y="4837072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F</a:t>
              </a:r>
              <a:endParaRPr lang="ru-RU" sz="20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237160" y="3002460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E</a:t>
              </a:r>
              <a:endParaRPr lang="ru-RU" sz="2000" dirty="0"/>
            </a:p>
          </p:txBody>
        </p:sp>
        <p:cxnSp>
          <p:nvCxnSpPr>
            <p:cNvPr id="13" name="Прямая соединительная линия 12"/>
            <p:cNvCxnSpPr>
              <a:stCxn id="9" idx="5"/>
              <a:endCxn id="11" idx="2"/>
            </p:cNvCxnSpPr>
            <p:nvPr/>
          </p:nvCxnSpPr>
          <p:spPr>
            <a:xfrm>
              <a:off x="5480321" y="4477251"/>
              <a:ext cx="707568" cy="54685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Прямая соединительная линия 13"/>
            <p:cNvCxnSpPr>
              <a:stCxn id="12" idx="5"/>
              <a:endCxn id="8" idx="7"/>
            </p:cNvCxnSpPr>
            <p:nvPr/>
          </p:nvCxnSpPr>
          <p:spPr>
            <a:xfrm flipH="1">
              <a:off x="7518941" y="3321750"/>
              <a:ext cx="37509" cy="98645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" name="Прямая соединительная линия 14"/>
            <p:cNvCxnSpPr>
              <a:stCxn id="8" idx="2"/>
              <a:endCxn id="9" idx="6"/>
            </p:cNvCxnSpPr>
            <p:nvPr/>
          </p:nvCxnSpPr>
          <p:spPr>
            <a:xfrm flipH="1" flipV="1">
              <a:off x="5535103" y="4344997"/>
              <a:ext cx="1664548" cy="9545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Прямая соединительная линия 15"/>
            <p:cNvCxnSpPr>
              <a:stCxn id="12" idx="2"/>
              <a:endCxn id="7" idx="6"/>
            </p:cNvCxnSpPr>
            <p:nvPr/>
          </p:nvCxnSpPr>
          <p:spPr>
            <a:xfrm flipH="1" flipV="1">
              <a:off x="6067083" y="3109450"/>
              <a:ext cx="1170077" cy="8004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7" name="Прямая соединительная линия 16"/>
            <p:cNvCxnSpPr>
              <a:stCxn id="7" idx="3"/>
              <a:endCxn id="9" idx="0"/>
            </p:cNvCxnSpPr>
            <p:nvPr/>
          </p:nvCxnSpPr>
          <p:spPr>
            <a:xfrm flipH="1">
              <a:off x="5348067" y="3241704"/>
              <a:ext cx="399726" cy="916257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8" name="Прямая соединительная линия 17"/>
            <p:cNvCxnSpPr>
              <a:stCxn id="6" idx="1"/>
              <a:endCxn id="7" idx="5"/>
            </p:cNvCxnSpPr>
            <p:nvPr/>
          </p:nvCxnSpPr>
          <p:spPr>
            <a:xfrm flipH="1" flipV="1">
              <a:off x="6012301" y="3241704"/>
              <a:ext cx="362624" cy="39405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Прямая соединительная линия 89"/>
            <p:cNvCxnSpPr>
              <a:stCxn id="11" idx="6"/>
              <a:endCxn id="8" idx="3"/>
            </p:cNvCxnSpPr>
            <p:nvPr/>
          </p:nvCxnSpPr>
          <p:spPr>
            <a:xfrm flipV="1">
              <a:off x="6561961" y="4572709"/>
              <a:ext cx="692472" cy="45139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" name="CB"/>
          <p:cNvSpPr/>
          <p:nvPr/>
        </p:nvSpPr>
        <p:spPr>
          <a:xfrm>
            <a:off x="1173870" y="2593614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20" name="CF"/>
          <p:cNvSpPr/>
          <p:nvPr/>
        </p:nvSpPr>
        <p:spPr>
          <a:xfrm>
            <a:off x="1472012" y="294282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  <p:sp>
        <p:nvSpPr>
          <p:cNvPr id="21" name="AB"/>
          <p:cNvSpPr/>
          <p:nvPr/>
        </p:nvSpPr>
        <p:spPr>
          <a:xfrm>
            <a:off x="1478960" y="3864749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C"/>
          <p:cNvSpPr/>
          <p:nvPr/>
        </p:nvSpPr>
        <p:spPr>
          <a:xfrm>
            <a:off x="1753236" y="2518360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23" name="CD"/>
          <p:cNvSpPr/>
          <p:nvPr/>
        </p:nvSpPr>
        <p:spPr>
          <a:xfrm>
            <a:off x="2605900" y="3911878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24" name="BE"/>
          <p:cNvSpPr/>
          <p:nvPr/>
        </p:nvSpPr>
        <p:spPr>
          <a:xfrm>
            <a:off x="2313759" y="2273791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5" name="ED"/>
          <p:cNvSpPr/>
          <p:nvPr/>
        </p:nvSpPr>
        <p:spPr>
          <a:xfrm>
            <a:off x="3341345" y="2794353"/>
            <a:ext cx="531495" cy="30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9" idx="7"/>
            <a:endCxn id="6" idx="3"/>
          </p:cNvCxnSpPr>
          <p:nvPr/>
        </p:nvCxnSpPr>
        <p:spPr>
          <a:xfrm flipV="1">
            <a:off x="1371871" y="3046028"/>
            <a:ext cx="894604" cy="312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00" name="AC"/>
          <p:cNvSpPr/>
          <p:nvPr/>
        </p:nvSpPr>
        <p:spPr>
          <a:xfrm>
            <a:off x="2263832" y="3273105"/>
            <a:ext cx="360040" cy="3166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grpSp>
        <p:nvGrpSpPr>
          <p:cNvPr id="374" name="Усл.обозначения"/>
          <p:cNvGrpSpPr/>
          <p:nvPr/>
        </p:nvGrpSpPr>
        <p:grpSpPr>
          <a:xfrm>
            <a:off x="750765" y="4653136"/>
            <a:ext cx="3379285" cy="1320799"/>
            <a:chOff x="750765" y="4958049"/>
            <a:chExt cx="3379285" cy="1320799"/>
          </a:xfrm>
        </p:grpSpPr>
        <p:sp>
          <p:nvSpPr>
            <p:cNvPr id="27" name="Овал 26"/>
            <p:cNvSpPr/>
            <p:nvPr/>
          </p:nvSpPr>
          <p:spPr>
            <a:xfrm>
              <a:off x="750765" y="4958049"/>
              <a:ext cx="374072" cy="37407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750765" y="5425031"/>
              <a:ext cx="374072" cy="37407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154620" y="4960419"/>
              <a:ext cx="297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ru-RU" dirty="0"/>
                <a:t>рассматриваемая вершина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154620" y="5427401"/>
              <a:ext cx="2785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ru-RU" dirty="0"/>
                <a:t>рассмотренная вершина</a:t>
              </a:r>
            </a:p>
          </p:txBody>
        </p:sp>
        <p:sp>
          <p:nvSpPr>
            <p:cNvPr id="280" name="Овал 279"/>
            <p:cNvSpPr/>
            <p:nvPr/>
          </p:nvSpPr>
          <p:spPr>
            <a:xfrm>
              <a:off x="765960" y="5892013"/>
              <a:ext cx="374072" cy="3740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1154620" y="5909516"/>
              <a:ext cx="2736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</a:t>
              </a:r>
              <a:r>
                <a:rPr lang="ru-RU" dirty="0" err="1"/>
                <a:t>непосещённая</a:t>
              </a:r>
              <a:r>
                <a:rPr lang="ru-RU" dirty="0"/>
                <a:t> вершина</a:t>
              </a:r>
            </a:p>
          </p:txBody>
        </p:sp>
      </p:grpSp>
      <p:sp>
        <p:nvSpPr>
          <p:cNvPr id="290" name="Условие задачи"/>
          <p:cNvSpPr/>
          <p:nvPr/>
        </p:nvSpPr>
        <p:spPr>
          <a:xfrm>
            <a:off x="686851" y="1021322"/>
            <a:ext cx="33640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Задание 2.</a:t>
            </a:r>
            <a:r>
              <a:rPr lang="ru-RU" sz="2000" dirty="0"/>
              <a:t> Определить минимальное расстояние от вершины </a:t>
            </a:r>
            <a:r>
              <a:rPr lang="en-US" sz="2000" dirty="0"/>
              <a:t>A</a:t>
            </a:r>
            <a:r>
              <a:rPr lang="ru-RU" sz="2000" dirty="0"/>
              <a:t> до </a:t>
            </a:r>
            <a:r>
              <a:rPr lang="en-US" sz="2000" dirty="0"/>
              <a:t>F.</a:t>
            </a:r>
            <a:endParaRPr lang="ru-RU" sz="2000" dirty="0"/>
          </a:p>
        </p:txBody>
      </p:sp>
      <p:grpSp>
        <p:nvGrpSpPr>
          <p:cNvPr id="373" name="Блок-схема"/>
          <p:cNvGrpSpPr/>
          <p:nvPr/>
        </p:nvGrpSpPr>
        <p:grpSpPr>
          <a:xfrm>
            <a:off x="4705889" y="1046744"/>
            <a:ext cx="3753899" cy="5406444"/>
            <a:chOff x="4705889" y="1046744"/>
            <a:chExt cx="3753899" cy="5406444"/>
          </a:xfrm>
        </p:grpSpPr>
        <p:sp>
          <p:nvSpPr>
            <p:cNvPr id="112" name="Блок-схема: знак завершения 111"/>
            <p:cNvSpPr/>
            <p:nvPr/>
          </p:nvSpPr>
          <p:spPr>
            <a:xfrm>
              <a:off x="5741921" y="1046744"/>
              <a:ext cx="1681835" cy="360000"/>
            </a:xfrm>
            <a:prstGeom prst="flowChartTerminator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Начало</a:t>
              </a:r>
            </a:p>
          </p:txBody>
        </p:sp>
        <p:sp>
          <p:nvSpPr>
            <p:cNvPr id="113" name="Блок-схема: знак завершения 112"/>
            <p:cNvSpPr/>
            <p:nvPr/>
          </p:nvSpPr>
          <p:spPr>
            <a:xfrm>
              <a:off x="5770395" y="6093188"/>
              <a:ext cx="1681835" cy="360000"/>
            </a:xfrm>
            <a:prstGeom prst="flowChartTerminator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Конец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4705889" y="1577139"/>
              <a:ext cx="3753899" cy="292259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/>
                <a:t>Метка источника равна 0 </a:t>
              </a:r>
            </a:p>
          </p:txBody>
        </p:sp>
        <p:sp>
          <p:nvSpPr>
            <p:cNvPr id="116" name="Блок-схема: решение 115"/>
            <p:cNvSpPr/>
            <p:nvPr/>
          </p:nvSpPr>
          <p:spPr>
            <a:xfrm>
              <a:off x="5039249" y="2487280"/>
              <a:ext cx="3139612" cy="701281"/>
            </a:xfrm>
            <a:prstGeom prst="flowChartDecision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5000"/>
                </a:lnSpc>
              </a:pPr>
              <a:endParaRPr lang="ru-RU" sz="2000" dirty="0"/>
            </a:p>
          </p:txBody>
        </p:sp>
        <p:sp>
          <p:nvSpPr>
            <p:cNvPr id="117" name="Блок-схема: процесс 116"/>
            <p:cNvSpPr/>
            <p:nvPr/>
          </p:nvSpPr>
          <p:spPr>
            <a:xfrm>
              <a:off x="5257401" y="3472442"/>
              <a:ext cx="2703305" cy="533777"/>
            </a:xfrm>
            <a:prstGeom prst="flowChartProcess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ru-RU" sz="2000" dirty="0"/>
                <a:t>Найти вершину с минимальной меткой</a:t>
              </a:r>
            </a:p>
          </p:txBody>
        </p:sp>
        <p:sp>
          <p:nvSpPr>
            <p:cNvPr id="118" name="Блок-схема: процесс 117"/>
            <p:cNvSpPr/>
            <p:nvPr/>
          </p:nvSpPr>
          <p:spPr>
            <a:xfrm>
              <a:off x="6045316" y="3123844"/>
              <a:ext cx="800874" cy="360000"/>
            </a:xfrm>
            <a:prstGeom prst="flowChartProcess">
              <a:avLst/>
            </a:prstGeom>
            <a:noFill/>
            <a:ln w="127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i="1" dirty="0"/>
                <a:t>Да</a:t>
              </a:r>
            </a:p>
          </p:txBody>
        </p:sp>
        <p:cxnSp>
          <p:nvCxnSpPr>
            <p:cNvPr id="119" name="Прямая со стрелкой 118"/>
            <p:cNvCxnSpPr>
              <a:stCxn id="112" idx="2"/>
              <a:endCxn id="114" idx="0"/>
            </p:cNvCxnSpPr>
            <p:nvPr/>
          </p:nvCxnSpPr>
          <p:spPr>
            <a:xfrm>
              <a:off x="6582839" y="1406744"/>
              <a:ext cx="0" cy="1703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Соединительная линия уступом 119"/>
            <p:cNvCxnSpPr>
              <a:stCxn id="300" idx="1"/>
              <a:endCxn id="116" idx="1"/>
            </p:cNvCxnSpPr>
            <p:nvPr/>
          </p:nvCxnSpPr>
          <p:spPr>
            <a:xfrm rot="10800000">
              <a:off x="5039249" y="2837921"/>
              <a:ext cx="218152" cy="2559352"/>
            </a:xfrm>
            <a:prstGeom prst="bentConnector3">
              <a:avLst>
                <a:gd name="adj1" fmla="val 204789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 стрелкой 122"/>
            <p:cNvCxnSpPr>
              <a:stCxn id="291" idx="2"/>
              <a:endCxn id="116" idx="0"/>
            </p:cNvCxnSpPr>
            <p:nvPr/>
          </p:nvCxnSpPr>
          <p:spPr>
            <a:xfrm>
              <a:off x="6589393" y="2343822"/>
              <a:ext cx="19662" cy="1434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Блок-схема: процесс 162"/>
            <p:cNvSpPr/>
            <p:nvPr/>
          </p:nvSpPr>
          <p:spPr>
            <a:xfrm>
              <a:off x="5257401" y="4149677"/>
              <a:ext cx="2703305" cy="859103"/>
            </a:xfrm>
            <a:prstGeom prst="flowChartProcess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ru-RU" sz="2000" dirty="0"/>
                <a:t>Определить мини-</a:t>
              </a:r>
              <a:r>
                <a:rPr lang="ru-RU" sz="2000" dirty="0" err="1"/>
                <a:t>мальное</a:t>
              </a:r>
              <a:r>
                <a:rPr lang="ru-RU" sz="2000" dirty="0"/>
                <a:t> расстояние до смежных вершин</a:t>
              </a:r>
            </a:p>
          </p:txBody>
        </p:sp>
        <p:cxnSp>
          <p:nvCxnSpPr>
            <p:cNvPr id="167" name="Прямая со стрелкой 166"/>
            <p:cNvCxnSpPr>
              <a:stCxn id="116" idx="2"/>
              <a:endCxn id="117" idx="0"/>
            </p:cNvCxnSpPr>
            <p:nvPr/>
          </p:nvCxnSpPr>
          <p:spPr>
            <a:xfrm flipH="1">
              <a:off x="6609054" y="3188561"/>
              <a:ext cx="1" cy="2838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Соединительная линия уступом 184"/>
            <p:cNvCxnSpPr>
              <a:stCxn id="116" idx="3"/>
              <a:endCxn id="113" idx="0"/>
            </p:cNvCxnSpPr>
            <p:nvPr/>
          </p:nvCxnSpPr>
          <p:spPr>
            <a:xfrm flipH="1">
              <a:off x="6611313" y="2837921"/>
              <a:ext cx="1567548" cy="3255267"/>
            </a:xfrm>
            <a:prstGeom prst="bentConnector4">
              <a:avLst>
                <a:gd name="adj1" fmla="val -17361"/>
                <a:gd name="adj2" fmla="val 90164"/>
              </a:avLst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 стрелкой 210"/>
            <p:cNvCxnSpPr>
              <a:stCxn id="117" idx="2"/>
              <a:endCxn id="163" idx="0"/>
            </p:cNvCxnSpPr>
            <p:nvPr/>
          </p:nvCxnSpPr>
          <p:spPr>
            <a:xfrm>
              <a:off x="6609054" y="4006219"/>
              <a:ext cx="0" cy="14345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1" name="Прямоугольник 290"/>
                <p:cNvSpPr/>
                <p:nvPr/>
              </p:nvSpPr>
              <p:spPr>
                <a:xfrm>
                  <a:off x="4718997" y="1994976"/>
                  <a:ext cx="3740791" cy="348846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/>
                    <a:t>Остальные метки равны </a:t>
                  </a:r>
                  <a14:m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91" name="Прямоугольник 2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997" y="1994976"/>
                  <a:ext cx="3740791" cy="348846"/>
                </a:xfrm>
                <a:prstGeom prst="rect">
                  <a:avLst/>
                </a:prstGeom>
                <a:blipFill>
                  <a:blip r:embed="rId2"/>
                  <a:stretch>
                    <a:fillRect t="-13559" b="-35593"/>
                  </a:stretch>
                </a:blipFill>
                <a:ln w="12700"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0" name="Блок-схема: процесс 299"/>
            <p:cNvSpPr/>
            <p:nvPr/>
          </p:nvSpPr>
          <p:spPr>
            <a:xfrm>
              <a:off x="5257401" y="5145085"/>
              <a:ext cx="2703305" cy="504375"/>
            </a:xfrm>
            <a:prstGeom prst="flowChartProcess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5000"/>
                </a:lnSpc>
              </a:pPr>
              <a:r>
                <a:rPr lang="ru-RU" sz="2000" dirty="0"/>
                <a:t>Отметить вершину </a:t>
              </a:r>
              <a:br>
                <a:rPr lang="ru-RU" sz="2000" dirty="0"/>
              </a:br>
              <a:r>
                <a:rPr lang="ru-RU" sz="2000" dirty="0"/>
                <a:t>как рассмотренную </a:t>
              </a:r>
            </a:p>
          </p:txBody>
        </p:sp>
        <p:sp>
          <p:nvSpPr>
            <p:cNvPr id="309" name="Прямоугольник 308"/>
            <p:cNvSpPr/>
            <p:nvPr/>
          </p:nvSpPr>
          <p:spPr>
            <a:xfrm>
              <a:off x="5569298" y="2525421"/>
              <a:ext cx="2081773" cy="53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ru-RU" sz="2000" dirty="0"/>
                <a:t>Есть </a:t>
              </a:r>
              <a:br>
                <a:rPr lang="ru-RU" sz="2000" dirty="0"/>
              </a:br>
              <a:r>
                <a:rPr lang="ru-RU" sz="2000" dirty="0" err="1"/>
                <a:t>непосещенные</a:t>
              </a:r>
              <a:r>
                <a:rPr lang="ru-RU" sz="2000" dirty="0"/>
                <a:t>?</a:t>
              </a:r>
            </a:p>
          </p:txBody>
        </p:sp>
        <p:cxnSp>
          <p:nvCxnSpPr>
            <p:cNvPr id="332" name="Прямая со стрелкой 331"/>
            <p:cNvCxnSpPr>
              <a:stCxn id="163" idx="2"/>
              <a:endCxn id="300" idx="0"/>
            </p:cNvCxnSpPr>
            <p:nvPr/>
          </p:nvCxnSpPr>
          <p:spPr>
            <a:xfrm>
              <a:off x="6609054" y="5008780"/>
              <a:ext cx="0" cy="13630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 стрелкой 394"/>
            <p:cNvCxnSpPr>
              <a:stCxn id="114" idx="2"/>
              <a:endCxn id="291" idx="0"/>
            </p:cNvCxnSpPr>
            <p:nvPr/>
          </p:nvCxnSpPr>
          <p:spPr>
            <a:xfrm>
              <a:off x="6582839" y="1869398"/>
              <a:ext cx="6554" cy="12557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5" name="Овал 374"/>
          <p:cNvSpPr/>
          <p:nvPr/>
        </p:nvSpPr>
        <p:spPr>
          <a:xfrm>
            <a:off x="1586698" y="2066445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ru-RU" dirty="0"/>
          </a:p>
        </p:txBody>
      </p:sp>
      <p:sp>
        <p:nvSpPr>
          <p:cNvPr id="376" name="Овал 375"/>
          <p:cNvSpPr/>
          <p:nvPr/>
        </p:nvSpPr>
        <p:spPr>
          <a:xfrm>
            <a:off x="2207822" y="2729540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377" name="Овал 376"/>
          <p:cNvSpPr/>
          <p:nvPr/>
        </p:nvSpPr>
        <p:spPr>
          <a:xfrm>
            <a:off x="3132828" y="2154773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ru-RU" dirty="0"/>
          </a:p>
        </p:txBody>
      </p:sp>
      <p:sp>
        <p:nvSpPr>
          <p:cNvPr id="378" name="Овал 377"/>
          <p:cNvSpPr/>
          <p:nvPr/>
        </p:nvSpPr>
        <p:spPr>
          <a:xfrm>
            <a:off x="3091553" y="3402281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380" name="Овал 379"/>
          <p:cNvSpPr/>
          <p:nvPr/>
        </p:nvSpPr>
        <p:spPr>
          <a:xfrm>
            <a:off x="1053650" y="3303391"/>
            <a:ext cx="374072" cy="37407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381" name="Овал 380"/>
          <p:cNvSpPr/>
          <p:nvPr/>
        </p:nvSpPr>
        <p:spPr>
          <a:xfrm>
            <a:off x="3135154" y="2154714"/>
            <a:ext cx="374072" cy="37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2" name="Овал 381"/>
          <p:cNvSpPr/>
          <p:nvPr/>
        </p:nvSpPr>
        <p:spPr>
          <a:xfrm>
            <a:off x="2208229" y="2729913"/>
            <a:ext cx="374072" cy="37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3" name="Овал 382"/>
          <p:cNvSpPr/>
          <p:nvPr/>
        </p:nvSpPr>
        <p:spPr>
          <a:xfrm>
            <a:off x="1586113" y="2063075"/>
            <a:ext cx="374072" cy="37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B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4" name="Овал 383"/>
          <p:cNvSpPr/>
          <p:nvPr/>
        </p:nvSpPr>
        <p:spPr>
          <a:xfrm>
            <a:off x="1053116" y="3303059"/>
            <a:ext cx="374072" cy="37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6" name="Овал 385"/>
          <p:cNvSpPr/>
          <p:nvPr/>
        </p:nvSpPr>
        <p:spPr>
          <a:xfrm>
            <a:off x="3090718" y="3399626"/>
            <a:ext cx="374072" cy="37407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D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2582692" y="2806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Box 387"/>
              <p:cNvSpPr txBox="1"/>
              <p:nvPr/>
            </p:nvSpPr>
            <p:spPr>
              <a:xfrm>
                <a:off x="3282281" y="1868520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8" name="TextBox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81" y="1868520"/>
                <a:ext cx="4331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/>
              <p:cNvSpPr txBox="1"/>
              <p:nvPr/>
            </p:nvSpPr>
            <p:spPr>
              <a:xfrm>
                <a:off x="3439708" y="3434455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0" name="TextBox 3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708" y="3434455"/>
                <a:ext cx="43313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/>
              <p:cNvSpPr txBox="1"/>
              <p:nvPr/>
            </p:nvSpPr>
            <p:spPr>
              <a:xfrm>
                <a:off x="2379689" y="4153747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1" name="TextBox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689" y="4153747"/>
                <a:ext cx="4331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Box 391"/>
              <p:cNvSpPr txBox="1"/>
              <p:nvPr/>
            </p:nvSpPr>
            <p:spPr>
              <a:xfrm>
                <a:off x="670949" y="330576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2" name="TextBox 3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49" y="3305761"/>
                <a:ext cx="4331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TextBox 392"/>
              <p:cNvSpPr txBox="1"/>
              <p:nvPr/>
            </p:nvSpPr>
            <p:spPr>
              <a:xfrm>
                <a:off x="1305717" y="1860961"/>
                <a:ext cx="4331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3" name="TextBox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717" y="1860961"/>
                <a:ext cx="4331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8" name="Прямая соединительная линия 397"/>
          <p:cNvCxnSpPr>
            <a:stCxn id="375" idx="5"/>
            <a:endCxn id="6" idx="1"/>
          </p:cNvCxnSpPr>
          <p:nvPr/>
        </p:nvCxnSpPr>
        <p:spPr>
          <a:xfrm>
            <a:off x="1905988" y="2385735"/>
            <a:ext cx="360487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TextBox 400"/>
              <p:cNvSpPr txBox="1"/>
              <p:nvPr/>
            </p:nvSpPr>
            <p:spPr>
              <a:xfrm>
                <a:off x="630533" y="3313111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1" name="TextBox 4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33" y="3313111"/>
                <a:ext cx="4940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2" name="TextBox 401"/>
              <p:cNvSpPr txBox="1"/>
              <p:nvPr/>
            </p:nvSpPr>
            <p:spPr>
              <a:xfrm>
                <a:off x="1337540" y="1871934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2" name="TextBox 4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40" y="1871934"/>
                <a:ext cx="36580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3" name="Прямая соединительная линия 402"/>
          <p:cNvCxnSpPr>
            <a:stCxn id="375" idx="6"/>
            <a:endCxn id="12" idx="2"/>
          </p:cNvCxnSpPr>
          <p:nvPr/>
        </p:nvCxnSpPr>
        <p:spPr>
          <a:xfrm>
            <a:off x="1960770" y="2253481"/>
            <a:ext cx="1167940" cy="81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05" name="Прямая соединительная линия 404"/>
          <p:cNvCxnSpPr>
            <a:stCxn id="9" idx="0"/>
            <a:endCxn id="375" idx="3"/>
          </p:cNvCxnSpPr>
          <p:nvPr/>
        </p:nvCxnSpPr>
        <p:spPr>
          <a:xfrm flipV="1">
            <a:off x="1239617" y="2385735"/>
            <a:ext cx="401863" cy="917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TextBox 408"/>
              <p:cNvSpPr txBox="1"/>
              <p:nvPr/>
            </p:nvSpPr>
            <p:spPr>
              <a:xfrm>
                <a:off x="3322190" y="1877237"/>
                <a:ext cx="355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9" name="TextBox 4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190" y="1877237"/>
                <a:ext cx="3556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TextBox 409"/>
              <p:cNvSpPr txBox="1"/>
              <p:nvPr/>
            </p:nvSpPr>
            <p:spPr>
              <a:xfrm>
                <a:off x="635356" y="3313111"/>
                <a:ext cx="4940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" name="TextBox 4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56" y="3313111"/>
                <a:ext cx="49404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0" name="Прямая соединительная линия 419"/>
          <p:cNvCxnSpPr>
            <a:stCxn id="12" idx="5"/>
            <a:endCxn id="8" idx="7"/>
          </p:cNvCxnSpPr>
          <p:nvPr/>
        </p:nvCxnSpPr>
        <p:spPr>
          <a:xfrm flipH="1">
            <a:off x="3410491" y="2467512"/>
            <a:ext cx="37509" cy="9864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5" name="TextBox 424"/>
              <p:cNvSpPr txBox="1"/>
              <p:nvPr/>
            </p:nvSpPr>
            <p:spPr>
              <a:xfrm>
                <a:off x="3381660" y="3435728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5" name="TextBox 4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660" y="3435728"/>
                <a:ext cx="527709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6" name="Прямая соединительная линия 425"/>
          <p:cNvCxnSpPr>
            <a:stCxn id="380" idx="6"/>
            <a:endCxn id="8" idx="2"/>
          </p:cNvCxnSpPr>
          <p:nvPr/>
        </p:nvCxnSpPr>
        <p:spPr>
          <a:xfrm>
            <a:off x="1427722" y="3490427"/>
            <a:ext cx="1663479" cy="95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7" name="Прямая соединительная линия 426"/>
          <p:cNvCxnSpPr>
            <a:stCxn id="380" idx="5"/>
            <a:endCxn id="11" idx="2"/>
          </p:cNvCxnSpPr>
          <p:nvPr/>
        </p:nvCxnSpPr>
        <p:spPr>
          <a:xfrm>
            <a:off x="1372940" y="3622681"/>
            <a:ext cx="706499" cy="5471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428" name="Прямая соединительная линия 427"/>
          <p:cNvCxnSpPr>
            <a:stCxn id="8" idx="3"/>
            <a:endCxn id="11" idx="6"/>
          </p:cNvCxnSpPr>
          <p:nvPr/>
        </p:nvCxnSpPr>
        <p:spPr>
          <a:xfrm flipH="1">
            <a:off x="2453511" y="3718471"/>
            <a:ext cx="692472" cy="451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TextBox 432"/>
              <p:cNvSpPr txBox="1"/>
              <p:nvPr/>
            </p:nvSpPr>
            <p:spPr>
              <a:xfrm>
                <a:off x="2337267" y="4163116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3" name="TextBox 4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267" y="4163116"/>
                <a:ext cx="52770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7" name="TextBox 436"/>
              <p:cNvSpPr txBox="1"/>
              <p:nvPr/>
            </p:nvSpPr>
            <p:spPr>
              <a:xfrm>
                <a:off x="3383920" y="3442542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7" name="TextBox 4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20" y="3442542"/>
                <a:ext cx="52770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" name="TextBox 439"/>
          <p:cNvSpPr txBox="1"/>
          <p:nvPr/>
        </p:nvSpPr>
        <p:spPr>
          <a:xfrm>
            <a:off x="750765" y="5420051"/>
            <a:ext cx="109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Ответ: </a:t>
            </a:r>
            <a:r>
              <a:rPr lang="en-US" b="1" dirty="0"/>
              <a:t>15</a:t>
            </a:r>
            <a:endParaRPr lang="ru-RU" b="1" dirty="0"/>
          </a:p>
        </p:txBody>
      </p:sp>
      <p:sp>
        <p:nvSpPr>
          <p:cNvPr id="441" name="Скругленный прямоугольник 440"/>
          <p:cNvSpPr/>
          <p:nvPr/>
        </p:nvSpPr>
        <p:spPr>
          <a:xfrm>
            <a:off x="535291" y="1046744"/>
            <a:ext cx="3607594" cy="5400675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/>
          </a:p>
        </p:txBody>
      </p:sp>
      <p:sp>
        <p:nvSpPr>
          <p:cNvPr id="442" name="Овал 441"/>
          <p:cNvSpPr/>
          <p:nvPr/>
        </p:nvSpPr>
        <p:spPr>
          <a:xfrm>
            <a:off x="746478" y="1273477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3" name="Прямоугольник 442"/>
          <p:cNvSpPr/>
          <p:nvPr/>
        </p:nvSpPr>
        <p:spPr>
          <a:xfrm>
            <a:off x="666192" y="2176196"/>
            <a:ext cx="32980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Можно ли, используя алгоритм </a:t>
            </a:r>
            <a:r>
              <a:rPr lang="ru-RU" sz="2000" dirty="0" err="1"/>
              <a:t>Дейкстры</a:t>
            </a:r>
            <a:r>
              <a:rPr lang="ru-RU" sz="2000" dirty="0"/>
              <a:t>, найти </a:t>
            </a:r>
            <a:r>
              <a:rPr lang="ru-RU" sz="2000" b="1" dirty="0"/>
              <a:t>наибольшее</a:t>
            </a:r>
            <a:r>
              <a:rPr lang="ru-RU" sz="2000" dirty="0"/>
              <a:t> </a:t>
            </a:r>
            <a:r>
              <a:rPr lang="ru-RU" sz="2000" b="1" dirty="0"/>
              <a:t>расстояние</a:t>
            </a:r>
            <a:r>
              <a:rPr lang="ru-RU" sz="2000" dirty="0"/>
              <a:t> от вершины-источника до остальных вершин?</a:t>
            </a:r>
          </a:p>
          <a:p>
            <a:pPr algn="just"/>
            <a:r>
              <a:rPr lang="ru-RU" sz="2000" dirty="0"/>
              <a:t>Какие следует внести изменения?</a:t>
            </a:r>
          </a:p>
          <a:p>
            <a:pPr algn="just"/>
            <a:r>
              <a:rPr lang="ru-RU" sz="2000" dirty="0"/>
              <a:t>Можно ли этот алгоритм применить к орграфу (ориентированному графу)?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86851" y="4509120"/>
            <a:ext cx="336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Алгоритм </a:t>
            </a:r>
            <a:r>
              <a:rPr lang="ru-RU" sz="2000" b="1" dirty="0" err="1"/>
              <a:t>Дейкстры</a:t>
            </a:r>
            <a:r>
              <a:rPr lang="ru-RU" sz="2000" b="1" dirty="0"/>
              <a:t> </a:t>
            </a:r>
            <a:r>
              <a:rPr lang="ru-RU" sz="2000" dirty="0"/>
              <a:t>служит для нахождения </a:t>
            </a:r>
            <a:r>
              <a:rPr lang="ru-RU" sz="2000" dirty="0" err="1"/>
              <a:t>кратчай-шего</a:t>
            </a:r>
            <a:r>
              <a:rPr lang="ru-RU" sz="2000" dirty="0"/>
              <a:t> пути между вершиной (источником) и всеми остальными вершинами графа.</a:t>
            </a:r>
          </a:p>
        </p:txBody>
      </p:sp>
    </p:spTree>
    <p:extLst>
      <p:ext uri="{BB962C8B-B14F-4D97-AF65-F5344CB8AC3E}">
        <p14:creationId xmlns:p14="http://schemas.microsoft.com/office/powerpoint/2010/main" val="23485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7" grpId="2" animBg="1"/>
      <p:bldP spid="367" grpId="3" animBg="1"/>
      <p:bldP spid="367" grpId="4" animBg="1"/>
      <p:bldP spid="367" grpId="5" animBg="1"/>
      <p:bldP spid="367" grpId="6" animBg="1"/>
      <p:bldP spid="367" grpId="7" animBg="1"/>
      <p:bldP spid="367" grpId="8" animBg="1"/>
      <p:bldP spid="367" grpId="9" animBg="1"/>
      <p:bldP spid="367" grpId="10" animBg="1"/>
      <p:bldP spid="367" grpId="11" animBg="1"/>
      <p:bldP spid="368" grpId="0" animBg="1"/>
      <p:bldP spid="368" grpId="1" animBg="1"/>
      <p:bldP spid="368" grpId="2" animBg="1"/>
      <p:bldP spid="368" grpId="3" animBg="1"/>
      <p:bldP spid="368" grpId="4" animBg="1"/>
      <p:bldP spid="368" grpId="5" animBg="1"/>
      <p:bldP spid="368" grpId="6" animBg="1"/>
      <p:bldP spid="368" grpId="7" animBg="1"/>
      <p:bldP spid="368" grpId="8" animBg="1"/>
      <p:bldP spid="368" grpId="9" animBg="1"/>
      <p:bldP spid="369" grpId="0" animBg="1"/>
      <p:bldP spid="369" grpId="1" animBg="1"/>
      <p:bldP spid="369" grpId="2" animBg="1"/>
      <p:bldP spid="369" grpId="3" animBg="1"/>
      <p:bldP spid="369" grpId="4" animBg="1"/>
      <p:bldP spid="369" grpId="5" animBg="1"/>
      <p:bldP spid="369" grpId="6" animBg="1"/>
      <p:bldP spid="369" grpId="7" animBg="1"/>
      <p:bldP spid="369" grpId="8" animBg="1"/>
      <p:bldP spid="369" grpId="9" animBg="1"/>
      <p:bldP spid="370" grpId="0" animBg="1"/>
      <p:bldP spid="370" grpId="1" animBg="1"/>
      <p:bldP spid="371" grpId="0" animBg="1"/>
      <p:bldP spid="371" grpId="1" animBg="1"/>
      <p:bldP spid="371" grpId="2" animBg="1"/>
      <p:bldP spid="371" grpId="3" animBg="1"/>
      <p:bldP spid="371" grpId="4" animBg="1"/>
      <p:bldP spid="371" grpId="5" animBg="1"/>
      <p:bldP spid="371" grpId="6" animBg="1"/>
      <p:bldP spid="371" grpId="7" animBg="1"/>
      <p:bldP spid="371" grpId="8" animBg="1"/>
      <p:bldP spid="371" grpId="9" animBg="1"/>
      <p:bldP spid="375" grpId="0" animBg="1"/>
      <p:bldP spid="375" grpId="1" animBg="1"/>
      <p:bldP spid="376" grpId="0" animBg="1"/>
      <p:bldP spid="376" grpId="1" animBg="1"/>
      <p:bldP spid="376" grpId="2" animBg="1"/>
      <p:bldP spid="377" grpId="0" animBg="1"/>
      <p:bldP spid="377" grpId="1" animBg="1"/>
      <p:bldP spid="378" grpId="0" animBg="1"/>
      <p:bldP spid="378" grpId="1" animBg="1"/>
      <p:bldP spid="380" grpId="0" animBg="1"/>
      <p:bldP spid="380" grpId="1" animBg="1"/>
      <p:bldP spid="381" grpId="0" animBg="1"/>
      <p:bldP spid="382" grpId="0" animBg="1"/>
      <p:bldP spid="383" grpId="0" animBg="1"/>
      <p:bldP spid="384" grpId="0" animBg="1"/>
      <p:bldP spid="386" grpId="0" animBg="1"/>
      <p:bldP spid="387" grpId="0"/>
      <p:bldP spid="388" grpId="0"/>
      <p:bldP spid="388" grpId="1"/>
      <p:bldP spid="390" grpId="0"/>
      <p:bldP spid="390" grpId="1"/>
      <p:bldP spid="391" grpId="0"/>
      <p:bldP spid="391" grpId="1"/>
      <p:bldP spid="392" grpId="0"/>
      <p:bldP spid="392" grpId="1"/>
      <p:bldP spid="393" grpId="0"/>
      <p:bldP spid="393" grpId="1"/>
      <p:bldP spid="401" grpId="0"/>
      <p:bldP spid="401" grpId="1"/>
      <p:bldP spid="401" grpId="2"/>
      <p:bldP spid="402" grpId="0"/>
      <p:bldP spid="402" grpId="1"/>
      <p:bldP spid="409" grpId="0"/>
      <p:bldP spid="410" grpId="0"/>
      <p:bldP spid="425" grpId="1"/>
      <p:bldP spid="425" grpId="2"/>
      <p:bldP spid="433" grpId="0"/>
      <p:bldP spid="437" grpId="0"/>
      <p:bldP spid="440" grpId="0"/>
      <p:bldP spid="441" grpId="0" animBg="1"/>
      <p:bldP spid="442" grpId="0" animBg="1"/>
      <p:bldP spid="443" grpId="0" uiExpand="1" build="p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4300187" y="5028347"/>
            <a:ext cx="4592542" cy="131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4300632" y="4185264"/>
            <a:ext cx="4592542" cy="797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4306731" y="3333199"/>
            <a:ext cx="4586444" cy="8351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динамического программирования</a:t>
            </a:r>
          </a:p>
        </p:txBody>
      </p:sp>
      <p:sp>
        <p:nvSpPr>
          <p:cNvPr id="160" name="Условие задачи"/>
          <p:cNvSpPr/>
          <p:nvPr/>
        </p:nvSpPr>
        <p:spPr>
          <a:xfrm>
            <a:off x="553633" y="1052513"/>
            <a:ext cx="83395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Задание 3. </a:t>
            </a:r>
            <a:r>
              <a:rPr lang="ru-RU" sz="2000" dirty="0"/>
              <a:t>Все улицы одного из кварталов города </a:t>
            </a:r>
            <a:r>
              <a:rPr lang="en-US" sz="2000" dirty="0"/>
              <a:t>N </a:t>
            </a:r>
            <a:r>
              <a:rPr lang="ru-RU" sz="2000" dirty="0"/>
              <a:t>прямые с односторонним движением и пересекаются под прямым углом. Если не поворачивать, то можно проехать с южной окраины на северную или с западной на восточную. Длины переулков равны, но каждый участок характеризуется количеством ям на дороге. Необходимо выбрать лучший маршрут проезда от пункта </a:t>
            </a:r>
            <a:r>
              <a:rPr lang="en-US" sz="2000" dirty="0"/>
              <a:t>A</a:t>
            </a:r>
            <a:r>
              <a:rPr lang="ru-RU" sz="2000" dirty="0"/>
              <a:t> в пункт </a:t>
            </a:r>
            <a:r>
              <a:rPr lang="en-US" sz="2000" dirty="0"/>
              <a:t>B</a:t>
            </a:r>
            <a:r>
              <a:rPr lang="ru-RU" sz="2000" dirty="0"/>
              <a:t>. </a:t>
            </a:r>
          </a:p>
        </p:txBody>
      </p:sp>
      <p:grpSp>
        <p:nvGrpSpPr>
          <p:cNvPr id="36" name="зеленый комментарий"/>
          <p:cNvGrpSpPr/>
          <p:nvPr/>
        </p:nvGrpSpPr>
        <p:grpSpPr>
          <a:xfrm>
            <a:off x="4416063" y="3364651"/>
            <a:ext cx="4477112" cy="707886"/>
            <a:chOff x="3131840" y="5945564"/>
            <a:chExt cx="4477112" cy="707886"/>
          </a:xfrm>
        </p:grpSpPr>
        <p:sp>
          <p:nvSpPr>
            <p:cNvPr id="112" name="Маркер зеленый"/>
            <p:cNvSpPr/>
            <p:nvPr/>
          </p:nvSpPr>
          <p:spPr>
            <a:xfrm>
              <a:off x="3131840" y="6018589"/>
              <a:ext cx="288032" cy="288032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458421" y="5945564"/>
              <a:ext cx="41505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200"/>
                </a:spcBef>
              </a:pPr>
              <a:r>
                <a:rPr lang="ru-RU" sz="2000" dirty="0"/>
                <a:t>значение стартовой (зеленой) вершины </a:t>
              </a:r>
              <a:r>
                <a:rPr lang="en-US" sz="2000" dirty="0"/>
                <a:t>A[1, 1]</a:t>
              </a:r>
              <a:r>
                <a:rPr lang="ru-RU" sz="2000" dirty="0"/>
                <a:t> равно нулю</a:t>
              </a:r>
            </a:p>
          </p:txBody>
        </p:sp>
      </p:grpSp>
      <p:grpSp>
        <p:nvGrpSpPr>
          <p:cNvPr id="38" name="Фиолетовый комментарий"/>
          <p:cNvGrpSpPr/>
          <p:nvPr/>
        </p:nvGrpSpPr>
        <p:grpSpPr>
          <a:xfrm>
            <a:off x="4416917" y="4234483"/>
            <a:ext cx="4476257" cy="707886"/>
            <a:chOff x="1780530" y="5582608"/>
            <a:chExt cx="4476257" cy="707886"/>
          </a:xfrm>
        </p:grpSpPr>
        <p:sp>
          <p:nvSpPr>
            <p:cNvPr id="114" name="Маркер сиреневый"/>
            <p:cNvSpPr/>
            <p:nvPr/>
          </p:nvSpPr>
          <p:spPr>
            <a:xfrm>
              <a:off x="1780530" y="5675560"/>
              <a:ext cx="288032" cy="28803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104102" y="5582608"/>
              <a:ext cx="415268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400"/>
                </a:spcBef>
              </a:pPr>
              <a:r>
                <a:rPr lang="ru-RU" sz="2000" dirty="0"/>
                <a:t>значение – сумма значений предшествующих участков</a:t>
              </a:r>
            </a:p>
          </p:txBody>
        </p:sp>
      </p:grpSp>
      <p:grpSp>
        <p:nvGrpSpPr>
          <p:cNvPr id="40" name="Красный комментарий"/>
          <p:cNvGrpSpPr/>
          <p:nvPr/>
        </p:nvGrpSpPr>
        <p:grpSpPr>
          <a:xfrm>
            <a:off x="4418204" y="4983115"/>
            <a:ext cx="4474970" cy="1323439"/>
            <a:chOff x="1015018" y="4560559"/>
            <a:chExt cx="4474970" cy="1323439"/>
          </a:xfrm>
        </p:grpSpPr>
        <p:sp>
          <p:nvSpPr>
            <p:cNvPr id="115" name="Маркер красный"/>
            <p:cNvSpPr/>
            <p:nvPr/>
          </p:nvSpPr>
          <p:spPr>
            <a:xfrm>
              <a:off x="1015018" y="4797608"/>
              <a:ext cx="277777" cy="277777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1349251" y="4560559"/>
              <a:ext cx="414073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just">
                <a:spcBef>
                  <a:spcPts val="400"/>
                </a:spcBef>
              </a:pPr>
              <a:r>
                <a:rPr lang="ru-RU" sz="2000" dirty="0"/>
                <a:t>значение в вершине </a:t>
              </a:r>
              <a:r>
                <a:rPr lang="en-US" sz="2000" dirty="0"/>
                <a:t>X[</a:t>
              </a:r>
              <a:r>
                <a:rPr lang="en-US" sz="2000" dirty="0" err="1"/>
                <a:t>i</a:t>
              </a:r>
              <a:r>
                <a:rPr lang="en-US" sz="2000" dirty="0"/>
                <a:t>, j] </a:t>
              </a:r>
              <a:r>
                <a:rPr lang="ru-RU" sz="2000" dirty="0"/>
                <a:t>равно меньшему из значений вершин </a:t>
              </a:r>
              <a:br>
                <a:rPr lang="ru-RU" sz="2000" dirty="0"/>
              </a:br>
              <a:r>
                <a:rPr lang="en-US" sz="2000" dirty="0"/>
                <a:t>X[i-1, j] </a:t>
              </a:r>
              <a:r>
                <a:rPr lang="ru-RU" sz="2000" dirty="0"/>
                <a:t>и </a:t>
              </a:r>
              <a:r>
                <a:rPr lang="en-US" sz="2000" dirty="0"/>
                <a:t>X[</a:t>
              </a:r>
              <a:r>
                <a:rPr lang="en-US" sz="2000" dirty="0" err="1"/>
                <a:t>i</a:t>
              </a:r>
              <a:r>
                <a:rPr lang="en-US" sz="2000" dirty="0"/>
                <a:t>, j-1]</a:t>
              </a:r>
              <a:r>
                <a:rPr lang="ru-RU" sz="2000" dirty="0"/>
                <a:t> с учетом весовых значений дуг, направленных к  </a:t>
              </a:r>
              <a:r>
                <a:rPr lang="en-US" sz="2000" dirty="0"/>
                <a:t>X[</a:t>
              </a:r>
              <a:r>
                <a:rPr lang="en-US" sz="2000" dirty="0" err="1"/>
                <a:t>i</a:t>
              </a:r>
              <a:r>
                <a:rPr lang="en-US" sz="2000" dirty="0"/>
                <a:t>, j]</a:t>
              </a:r>
              <a:endParaRPr lang="ru-RU" sz="2000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598736" y="3017266"/>
            <a:ext cx="3595199" cy="3327145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19" name="вершины база"/>
          <p:cNvGrpSpPr/>
          <p:nvPr/>
        </p:nvGrpSpPr>
        <p:grpSpPr>
          <a:xfrm>
            <a:off x="805355" y="3250055"/>
            <a:ext cx="3181514" cy="2813636"/>
            <a:chOff x="805355" y="3250055"/>
            <a:chExt cx="3181514" cy="2813636"/>
          </a:xfrm>
        </p:grpSpPr>
        <p:sp>
          <p:nvSpPr>
            <p:cNvPr id="7" name="Овал 6"/>
            <p:cNvSpPr/>
            <p:nvPr/>
          </p:nvSpPr>
          <p:spPr>
            <a:xfrm>
              <a:off x="805355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A</a:t>
              </a:r>
              <a:endParaRPr lang="ru-RU" sz="20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720892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805355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698977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613337" y="5690159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29656" y="4843626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2698977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3612174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805355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20892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698977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612473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805355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1720892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698977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612174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</a:t>
              </a:r>
              <a:endParaRPr lang="ru-RU" sz="2000" dirty="0"/>
            </a:p>
          </p:txBody>
        </p:sp>
      </p:grpSp>
      <p:grpSp>
        <p:nvGrpSpPr>
          <p:cNvPr id="47" name="Сиреневые рекурсия"/>
          <p:cNvGrpSpPr/>
          <p:nvPr/>
        </p:nvGrpSpPr>
        <p:grpSpPr>
          <a:xfrm>
            <a:off x="805355" y="3244279"/>
            <a:ext cx="3180831" cy="2823145"/>
            <a:chOff x="5470919" y="1255892"/>
            <a:chExt cx="2805228" cy="2489778"/>
          </a:xfrm>
        </p:grpSpPr>
        <p:sp>
          <p:nvSpPr>
            <p:cNvPr id="90" name="Овал 89"/>
            <p:cNvSpPr/>
            <p:nvPr/>
          </p:nvSpPr>
          <p:spPr>
            <a:xfrm>
              <a:off x="6287265" y="3415886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149855" y="3405835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946723" y="3416246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471342" y="2662523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5470919" y="1942293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5471342" y="1255892"/>
              <a:ext cx="329424" cy="32942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9" name="Зеленый - старт- рекурсия"/>
          <p:cNvSpPr/>
          <p:nvPr/>
        </p:nvSpPr>
        <p:spPr>
          <a:xfrm>
            <a:off x="807694" y="5688051"/>
            <a:ext cx="373532" cy="37353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6" name="Красные рекурсия"/>
          <p:cNvGrpSpPr/>
          <p:nvPr/>
        </p:nvGrpSpPr>
        <p:grpSpPr>
          <a:xfrm>
            <a:off x="1723426" y="3247538"/>
            <a:ext cx="2264588" cy="1970341"/>
            <a:chOff x="6267335" y="1255359"/>
            <a:chExt cx="1997178" cy="1737677"/>
          </a:xfrm>
        </p:grpSpPr>
        <p:sp>
          <p:nvSpPr>
            <p:cNvPr id="101" name="Овал 100"/>
            <p:cNvSpPr/>
            <p:nvPr/>
          </p:nvSpPr>
          <p:spPr>
            <a:xfrm>
              <a:off x="6274649" y="2662269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128699" y="2663612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7121059" y="1945745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6274649" y="1950362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6267335" y="1255359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7935089" y="2662142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7934604" y="1258916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7140547" y="1265848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931551" y="1934794"/>
              <a:ext cx="329424" cy="3294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7" name="Овал 86"/>
          <p:cNvSpPr/>
          <p:nvPr/>
        </p:nvSpPr>
        <p:spPr>
          <a:xfrm>
            <a:off x="808373" y="5690444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0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719645" y="5686394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805354" y="4839250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2</a:t>
            </a:r>
          </a:p>
        </p:txBody>
      </p:sp>
      <p:sp>
        <p:nvSpPr>
          <p:cNvPr id="126" name="Овал 125"/>
          <p:cNvSpPr/>
          <p:nvPr/>
        </p:nvSpPr>
        <p:spPr>
          <a:xfrm>
            <a:off x="2706542" y="5688255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7</a:t>
            </a:r>
            <a:endParaRPr lang="ru-RU" sz="2000" dirty="0"/>
          </a:p>
        </p:txBody>
      </p:sp>
      <p:sp>
        <p:nvSpPr>
          <p:cNvPr id="127" name="Овал 126"/>
          <p:cNvSpPr/>
          <p:nvPr/>
        </p:nvSpPr>
        <p:spPr>
          <a:xfrm>
            <a:off x="3617159" y="5692034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16</a:t>
            </a:r>
            <a:endParaRPr lang="ru-RU" sz="2000" dirty="0"/>
          </a:p>
        </p:txBody>
      </p:sp>
      <p:sp>
        <p:nvSpPr>
          <p:cNvPr id="128" name="Овал 127"/>
          <p:cNvSpPr/>
          <p:nvPr/>
        </p:nvSpPr>
        <p:spPr>
          <a:xfrm>
            <a:off x="804875" y="3245160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13</a:t>
            </a:r>
            <a:endParaRPr lang="ru-RU" sz="2000" dirty="0"/>
          </a:p>
        </p:txBody>
      </p:sp>
      <p:sp>
        <p:nvSpPr>
          <p:cNvPr id="129" name="Овал 128"/>
          <p:cNvSpPr/>
          <p:nvPr/>
        </p:nvSpPr>
        <p:spPr>
          <a:xfrm>
            <a:off x="804266" y="4027045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8</a:t>
            </a:r>
            <a:endParaRPr lang="ru-RU" sz="2000" dirty="0"/>
          </a:p>
        </p:txBody>
      </p:sp>
      <p:grpSp>
        <p:nvGrpSpPr>
          <p:cNvPr id="30" name="Дуги"/>
          <p:cNvGrpSpPr/>
          <p:nvPr/>
        </p:nvGrpSpPr>
        <p:grpSpPr>
          <a:xfrm>
            <a:off x="992121" y="3436821"/>
            <a:ext cx="2807982" cy="2440104"/>
            <a:chOff x="992121" y="3436821"/>
            <a:chExt cx="2807982" cy="2440104"/>
          </a:xfrm>
        </p:grpSpPr>
        <p:cxnSp>
          <p:nvCxnSpPr>
            <p:cNvPr id="17" name="Прямая соединительная линия 16"/>
            <p:cNvCxnSpPr>
              <a:stCxn id="7" idx="0"/>
              <a:endCxn id="9" idx="4"/>
            </p:cNvCxnSpPr>
            <p:nvPr/>
          </p:nvCxnSpPr>
          <p:spPr>
            <a:xfrm flipV="1">
              <a:off x="992121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2" name="Прямая соединительная линия 81"/>
            <p:cNvCxnSpPr>
              <a:stCxn id="8" idx="0"/>
              <a:endCxn id="13" idx="4"/>
            </p:cNvCxnSpPr>
            <p:nvPr/>
          </p:nvCxnSpPr>
          <p:spPr>
            <a:xfrm flipV="1">
              <a:off x="1907657" y="5217158"/>
              <a:ext cx="8764" cy="47089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Прямая соединительная линия 84"/>
            <p:cNvCxnSpPr>
              <a:stCxn id="8" idx="6"/>
              <a:endCxn id="10" idx="2"/>
            </p:cNvCxnSpPr>
            <p:nvPr/>
          </p:nvCxnSpPr>
          <p:spPr>
            <a:xfrm>
              <a:off x="2094423" y="5874817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88" name="Прямая соединительная линия 87"/>
            <p:cNvCxnSpPr>
              <a:stCxn id="10" idx="6"/>
              <a:endCxn id="12" idx="2"/>
            </p:cNvCxnSpPr>
            <p:nvPr/>
          </p:nvCxnSpPr>
          <p:spPr>
            <a:xfrm>
              <a:off x="3072509" y="5874817"/>
              <a:ext cx="540828" cy="210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Прямая соединительная линия 90"/>
            <p:cNvCxnSpPr>
              <a:stCxn id="10" idx="0"/>
              <a:endCxn id="65" idx="4"/>
            </p:cNvCxnSpPr>
            <p:nvPr/>
          </p:nvCxnSpPr>
          <p:spPr>
            <a:xfrm flipV="1">
              <a:off x="2885742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4" name="Прямая соединительная линия 93"/>
            <p:cNvCxnSpPr>
              <a:stCxn id="12" idx="0"/>
              <a:endCxn id="66" idx="4"/>
            </p:cNvCxnSpPr>
            <p:nvPr/>
          </p:nvCxnSpPr>
          <p:spPr>
            <a:xfrm flipH="1" flipV="1">
              <a:off x="3798940" y="5217677"/>
              <a:ext cx="1163" cy="47248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97" name="Прямая соединительная линия 96"/>
            <p:cNvCxnSpPr>
              <a:stCxn id="9" idx="6"/>
              <a:endCxn id="13" idx="2"/>
            </p:cNvCxnSpPr>
            <p:nvPr/>
          </p:nvCxnSpPr>
          <p:spPr>
            <a:xfrm flipV="1">
              <a:off x="1178887" y="5030392"/>
              <a:ext cx="550768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0" name="Прямая соединительная линия 99"/>
            <p:cNvCxnSpPr>
              <a:stCxn id="13" idx="6"/>
              <a:endCxn id="65" idx="2"/>
            </p:cNvCxnSpPr>
            <p:nvPr/>
          </p:nvCxnSpPr>
          <p:spPr>
            <a:xfrm>
              <a:off x="2103188" y="5030392"/>
              <a:ext cx="595789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Прямая соединительная линия 102"/>
            <p:cNvCxnSpPr>
              <a:stCxn id="65" idx="6"/>
              <a:endCxn id="66" idx="2"/>
            </p:cNvCxnSpPr>
            <p:nvPr/>
          </p:nvCxnSpPr>
          <p:spPr>
            <a:xfrm>
              <a:off x="3072508" y="503091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06" name="Прямая соединительная линия 105"/>
            <p:cNvCxnSpPr>
              <a:stCxn id="9" idx="0"/>
              <a:endCxn id="67" idx="4"/>
            </p:cNvCxnSpPr>
            <p:nvPr/>
          </p:nvCxnSpPr>
          <p:spPr>
            <a:xfrm flipV="1">
              <a:off x="992121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3" name="Прямая соединительная линия 112"/>
            <p:cNvCxnSpPr>
              <a:stCxn id="13" idx="0"/>
              <a:endCxn id="68" idx="4"/>
            </p:cNvCxnSpPr>
            <p:nvPr/>
          </p:nvCxnSpPr>
          <p:spPr>
            <a:xfrm flipH="1" flipV="1">
              <a:off x="1907657" y="4399715"/>
              <a:ext cx="8764" cy="4439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6" name="Прямая соединительная линия 115"/>
            <p:cNvCxnSpPr>
              <a:stCxn id="65" idx="0"/>
              <a:endCxn id="69" idx="4"/>
            </p:cNvCxnSpPr>
            <p:nvPr/>
          </p:nvCxnSpPr>
          <p:spPr>
            <a:xfrm flipV="1">
              <a:off x="2885742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Прямая соединительная линия 118"/>
            <p:cNvCxnSpPr>
              <a:stCxn id="66" idx="0"/>
              <a:endCxn id="70" idx="4"/>
            </p:cNvCxnSpPr>
            <p:nvPr/>
          </p:nvCxnSpPr>
          <p:spPr>
            <a:xfrm flipV="1">
              <a:off x="3798940" y="4399715"/>
              <a:ext cx="299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2" name="Прямая соединительная линия 121"/>
            <p:cNvCxnSpPr>
              <a:stCxn id="67" idx="6"/>
              <a:endCxn id="68" idx="2"/>
            </p:cNvCxnSpPr>
            <p:nvPr/>
          </p:nvCxnSpPr>
          <p:spPr>
            <a:xfrm>
              <a:off x="1178887" y="4212949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3" name="Прямая соединительная линия 122"/>
            <p:cNvCxnSpPr>
              <a:stCxn id="68" idx="6"/>
              <a:endCxn id="69" idx="2"/>
            </p:cNvCxnSpPr>
            <p:nvPr/>
          </p:nvCxnSpPr>
          <p:spPr>
            <a:xfrm>
              <a:off x="2094423" y="4212949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24" name="Прямая соединительная линия 123"/>
            <p:cNvCxnSpPr>
              <a:stCxn id="69" idx="6"/>
              <a:endCxn id="70" idx="2"/>
            </p:cNvCxnSpPr>
            <p:nvPr/>
          </p:nvCxnSpPr>
          <p:spPr>
            <a:xfrm>
              <a:off x="3072509" y="4212949"/>
              <a:ext cx="539964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1" name="Прямая соединительная линия 130"/>
            <p:cNvCxnSpPr>
              <a:stCxn id="67" idx="0"/>
              <a:endCxn id="71" idx="4"/>
            </p:cNvCxnSpPr>
            <p:nvPr/>
          </p:nvCxnSpPr>
          <p:spPr>
            <a:xfrm flipV="1">
              <a:off x="992121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4" name="Прямая соединительная линия 133"/>
            <p:cNvCxnSpPr>
              <a:stCxn id="68" idx="0"/>
              <a:endCxn id="72" idx="4"/>
            </p:cNvCxnSpPr>
            <p:nvPr/>
          </p:nvCxnSpPr>
          <p:spPr>
            <a:xfrm flipV="1">
              <a:off x="1907657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37" name="Прямая соединительная линия 136"/>
            <p:cNvCxnSpPr>
              <a:stCxn id="69" idx="0"/>
              <a:endCxn id="73" idx="4"/>
            </p:cNvCxnSpPr>
            <p:nvPr/>
          </p:nvCxnSpPr>
          <p:spPr>
            <a:xfrm flipV="1">
              <a:off x="2885742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0" name="Прямая соединительная линия 139"/>
            <p:cNvCxnSpPr>
              <a:stCxn id="70" idx="0"/>
              <a:endCxn id="74" idx="4"/>
            </p:cNvCxnSpPr>
            <p:nvPr/>
          </p:nvCxnSpPr>
          <p:spPr>
            <a:xfrm flipH="1" flipV="1">
              <a:off x="3798940" y="3623587"/>
              <a:ext cx="299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3" name="Прямая соединительная линия 142"/>
            <p:cNvCxnSpPr>
              <a:stCxn id="71" idx="6"/>
              <a:endCxn id="72" idx="2"/>
            </p:cNvCxnSpPr>
            <p:nvPr/>
          </p:nvCxnSpPr>
          <p:spPr>
            <a:xfrm>
              <a:off x="1178887" y="3436821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Прямая соединительная линия 145"/>
            <p:cNvCxnSpPr>
              <a:stCxn id="72" idx="6"/>
              <a:endCxn id="73" idx="2"/>
            </p:cNvCxnSpPr>
            <p:nvPr/>
          </p:nvCxnSpPr>
          <p:spPr>
            <a:xfrm>
              <a:off x="2094423" y="3436821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9" name="Прямая соединительная линия 148"/>
            <p:cNvCxnSpPr>
              <a:stCxn id="73" idx="6"/>
              <a:endCxn id="74" idx="2"/>
            </p:cNvCxnSpPr>
            <p:nvPr/>
          </p:nvCxnSpPr>
          <p:spPr>
            <a:xfrm>
              <a:off x="3072508" y="343682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Прямая соединительная линия 13"/>
            <p:cNvCxnSpPr>
              <a:stCxn id="7" idx="6"/>
              <a:endCxn id="8" idx="2"/>
            </p:cNvCxnSpPr>
            <p:nvPr/>
          </p:nvCxnSpPr>
          <p:spPr>
            <a:xfrm>
              <a:off x="1178887" y="5874817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8" name="Вес дуг"/>
          <p:cNvGrpSpPr/>
          <p:nvPr/>
        </p:nvGrpSpPr>
        <p:grpSpPr>
          <a:xfrm>
            <a:off x="562716" y="3420305"/>
            <a:ext cx="3373342" cy="2828122"/>
            <a:chOff x="562716" y="3420305"/>
            <a:chExt cx="3373342" cy="2828122"/>
          </a:xfrm>
        </p:grpSpPr>
        <p:sp>
          <p:nvSpPr>
            <p:cNvPr id="23" name="AC"/>
            <p:cNvSpPr/>
            <p:nvPr/>
          </p:nvSpPr>
          <p:spPr>
            <a:xfrm>
              <a:off x="697034" y="5322021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57" name="AB"/>
            <p:cNvSpPr/>
            <p:nvPr/>
          </p:nvSpPr>
          <p:spPr>
            <a:xfrm>
              <a:off x="1259208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8" name="AB"/>
            <p:cNvSpPr/>
            <p:nvPr/>
          </p:nvSpPr>
          <p:spPr>
            <a:xfrm>
              <a:off x="2215324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9" name="AB"/>
            <p:cNvSpPr/>
            <p:nvPr/>
          </p:nvSpPr>
          <p:spPr>
            <a:xfrm>
              <a:off x="3171441" y="5912493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CB"/>
            <p:cNvSpPr/>
            <p:nvPr/>
          </p:nvSpPr>
          <p:spPr>
            <a:xfrm>
              <a:off x="1621390" y="531064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21" name="CF"/>
            <p:cNvSpPr/>
            <p:nvPr/>
          </p:nvSpPr>
          <p:spPr>
            <a:xfrm>
              <a:off x="1153650" y="50080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B"/>
            <p:cNvSpPr/>
            <p:nvPr/>
          </p:nvSpPr>
          <p:spPr>
            <a:xfrm>
              <a:off x="3527811" y="530761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CD"/>
            <p:cNvSpPr/>
            <p:nvPr/>
          </p:nvSpPr>
          <p:spPr>
            <a:xfrm>
              <a:off x="562716" y="4477523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25" name="BE"/>
            <p:cNvSpPr/>
            <p:nvPr/>
          </p:nvSpPr>
          <p:spPr>
            <a:xfrm>
              <a:off x="593293" y="36589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26" name="ED"/>
            <p:cNvSpPr/>
            <p:nvPr/>
          </p:nvSpPr>
          <p:spPr>
            <a:xfrm>
              <a:off x="3072472" y="499303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0" name="CB"/>
            <p:cNvSpPr/>
            <p:nvPr/>
          </p:nvSpPr>
          <p:spPr>
            <a:xfrm>
              <a:off x="2475266" y="532967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2" name="CF"/>
            <p:cNvSpPr/>
            <p:nvPr/>
          </p:nvSpPr>
          <p:spPr>
            <a:xfrm>
              <a:off x="2096354" y="500801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2" name="CF"/>
            <p:cNvSpPr/>
            <p:nvPr/>
          </p:nvSpPr>
          <p:spPr>
            <a:xfrm>
              <a:off x="1166738" y="4182992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44" name="ED"/>
            <p:cNvSpPr/>
            <p:nvPr/>
          </p:nvSpPr>
          <p:spPr>
            <a:xfrm>
              <a:off x="3086035" y="416997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45" name="CF"/>
            <p:cNvSpPr/>
            <p:nvPr/>
          </p:nvSpPr>
          <p:spPr>
            <a:xfrm>
              <a:off x="2123515" y="416838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147" name="AB"/>
            <p:cNvSpPr/>
            <p:nvPr/>
          </p:nvSpPr>
          <p:spPr>
            <a:xfrm>
              <a:off x="2488505" y="4416423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8" name="CB"/>
            <p:cNvSpPr/>
            <p:nvPr/>
          </p:nvSpPr>
          <p:spPr>
            <a:xfrm>
              <a:off x="1479842" y="4466986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7" name="AB"/>
            <p:cNvSpPr/>
            <p:nvPr/>
          </p:nvSpPr>
          <p:spPr>
            <a:xfrm>
              <a:off x="3453129" y="4438252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5" name="CF"/>
            <p:cNvSpPr/>
            <p:nvPr/>
          </p:nvSpPr>
          <p:spPr>
            <a:xfrm>
              <a:off x="1126996" y="3434908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16</a:t>
              </a:r>
            </a:p>
          </p:txBody>
        </p:sp>
        <p:sp>
          <p:nvSpPr>
            <p:cNvPr id="150" name="ED"/>
            <p:cNvSpPr/>
            <p:nvPr/>
          </p:nvSpPr>
          <p:spPr>
            <a:xfrm>
              <a:off x="3046293" y="3421886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151" name="CF"/>
            <p:cNvSpPr/>
            <p:nvPr/>
          </p:nvSpPr>
          <p:spPr>
            <a:xfrm>
              <a:off x="2083772" y="342030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52" name="AB"/>
            <p:cNvSpPr/>
            <p:nvPr/>
          </p:nvSpPr>
          <p:spPr>
            <a:xfrm>
              <a:off x="2518354" y="3638940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3" name="CB"/>
            <p:cNvSpPr/>
            <p:nvPr/>
          </p:nvSpPr>
          <p:spPr>
            <a:xfrm>
              <a:off x="1509692" y="368950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54" name="AB"/>
            <p:cNvSpPr/>
            <p:nvPr/>
          </p:nvSpPr>
          <p:spPr>
            <a:xfrm>
              <a:off x="3380260" y="3661945"/>
              <a:ext cx="534814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43" name="Две в последний"/>
          <p:cNvGrpSpPr/>
          <p:nvPr/>
        </p:nvGrpSpPr>
        <p:grpSpPr>
          <a:xfrm>
            <a:off x="2696776" y="3249360"/>
            <a:ext cx="1306260" cy="1163681"/>
            <a:chOff x="5155153" y="866031"/>
            <a:chExt cx="1152012" cy="1026270"/>
          </a:xfrm>
        </p:grpSpPr>
        <p:sp>
          <p:nvSpPr>
            <p:cNvPr id="32" name="Овал 31"/>
            <p:cNvSpPr/>
            <p:nvPr/>
          </p:nvSpPr>
          <p:spPr>
            <a:xfrm>
              <a:off x="5961664" y="1546800"/>
              <a:ext cx="345501" cy="345501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3" name="Прямая соединительная линия 32"/>
            <p:cNvCxnSpPr>
              <a:stCxn id="32" idx="0"/>
              <a:endCxn id="109" idx="4"/>
            </p:cNvCxnSpPr>
            <p:nvPr/>
          </p:nvCxnSpPr>
          <p:spPr>
            <a:xfrm flipH="1" flipV="1">
              <a:off x="6128721" y="1197405"/>
              <a:ext cx="5694" cy="34939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5155153" y="866031"/>
              <a:ext cx="339544" cy="33954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>
              <a:off x="5485389" y="1024799"/>
              <a:ext cx="47594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55" name="сходство рекурсии и ДП"/>
          <p:cNvSpPr/>
          <p:nvPr/>
        </p:nvSpPr>
        <p:spPr>
          <a:xfrm>
            <a:off x="3139517" y="2373046"/>
            <a:ext cx="4168787" cy="675250"/>
          </a:xfrm>
          <a:prstGeom prst="wedgeRoundRectCallout">
            <a:avLst>
              <a:gd name="adj1" fmla="val -33265"/>
              <a:gd name="adj2" fmla="val 9258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288000" rIns="0" bIns="0" rtlCol="0" anchor="ctr"/>
          <a:lstStyle/>
          <a:p>
            <a:pPr algn="just"/>
            <a:r>
              <a:rPr lang="ru-RU" sz="2000" dirty="0"/>
              <a:t>Как определить маршрут движения?</a:t>
            </a:r>
          </a:p>
          <a:p>
            <a:pPr algn="just"/>
            <a:endParaRPr lang="ru-RU" sz="2000" dirty="0"/>
          </a:p>
        </p:txBody>
      </p:sp>
      <p:sp>
        <p:nvSpPr>
          <p:cNvPr id="162" name="К-1"/>
          <p:cNvSpPr/>
          <p:nvPr/>
        </p:nvSpPr>
        <p:spPr>
          <a:xfrm>
            <a:off x="4295309" y="2783399"/>
            <a:ext cx="4597865" cy="3388247"/>
          </a:xfrm>
          <a:prstGeom prst="wedgeRoundRectCallout">
            <a:avLst>
              <a:gd name="adj1" fmla="val -58575"/>
              <a:gd name="adj2" fmla="val -75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just"/>
            <a:r>
              <a:rPr lang="ru-RU" sz="2000" dirty="0">
                <a:solidFill>
                  <a:schemeClr val="dk1"/>
                </a:solidFill>
              </a:rPr>
              <a:t>Попасть в вершину </a:t>
            </a:r>
            <a:r>
              <a:rPr lang="en-US" sz="2000" dirty="0">
                <a:solidFill>
                  <a:schemeClr val="dk1"/>
                </a:solidFill>
              </a:rPr>
              <a:t>B</a:t>
            </a:r>
            <a:r>
              <a:rPr lang="ru-RU" sz="2000" dirty="0">
                <a:solidFill>
                  <a:schemeClr val="dk1"/>
                </a:solidFill>
              </a:rPr>
              <a:t> можно только из двух вершин. Значение лучшего варианта зависит не только от веса ребер, но и от того, с каким «результатом» можно добраться до этих двух вершин. </a:t>
            </a:r>
          </a:p>
          <a:p>
            <a:pPr algn="just"/>
            <a:r>
              <a:rPr lang="ru-RU" sz="2000" dirty="0"/>
              <a:t>Существует </a:t>
            </a:r>
            <a:r>
              <a:rPr lang="ru-RU" sz="2000" b="1" dirty="0"/>
              <a:t>рекурсивное</a:t>
            </a:r>
            <a:r>
              <a:rPr lang="ru-RU" sz="2000" dirty="0"/>
              <a:t> решение этой задачи. 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29" name="Недостаток рекурсии выноска"/>
          <p:cNvSpPr/>
          <p:nvPr/>
        </p:nvSpPr>
        <p:spPr>
          <a:xfrm>
            <a:off x="3171441" y="2135185"/>
            <a:ext cx="4829773" cy="778186"/>
          </a:xfrm>
          <a:prstGeom prst="wedgeRoundRectCallout">
            <a:avLst>
              <a:gd name="adj1" fmla="val -33218"/>
              <a:gd name="adj2" fmla="val 890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000" tIns="0" rIns="108000" bIns="0" rtlCol="0" anchor="ctr"/>
          <a:lstStyle/>
          <a:p>
            <a:pPr algn="just"/>
            <a:r>
              <a:rPr lang="ru-RU" sz="2000" dirty="0"/>
              <a:t>Рекурсивное решение этой задачи </a:t>
            </a:r>
            <a:br>
              <a:rPr lang="ru-RU" sz="2000" dirty="0"/>
            </a:br>
            <a:r>
              <a:rPr lang="ru-RU" sz="2000" b="1" dirty="0"/>
              <a:t>не оптимально </a:t>
            </a:r>
            <a:r>
              <a:rPr lang="ru-RU" sz="2000" dirty="0"/>
              <a:t>по скорости выполнения. </a:t>
            </a:r>
          </a:p>
        </p:txBody>
      </p:sp>
      <p:sp>
        <p:nvSpPr>
          <p:cNvPr id="141" name="сходство рекурсии и ДП"/>
          <p:cNvSpPr/>
          <p:nvPr/>
        </p:nvSpPr>
        <p:spPr>
          <a:xfrm>
            <a:off x="4111071" y="1052512"/>
            <a:ext cx="4782104" cy="2222371"/>
          </a:xfrm>
          <a:prstGeom prst="wedgeRoundRectCallout">
            <a:avLst>
              <a:gd name="adj1" fmla="val -36449"/>
              <a:gd name="adj2" fmla="val 574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000" tIns="108000" rIns="108000" bIns="108000" rtlCol="0" anchor="t" anchorCtr="0"/>
          <a:lstStyle/>
          <a:p>
            <a:pPr algn="just"/>
            <a:r>
              <a:rPr lang="ru-RU" sz="2000" dirty="0"/>
              <a:t>Решение методом динамического программирования опирается на те же утверждения. </a:t>
            </a:r>
          </a:p>
          <a:p>
            <a:pPr algn="just"/>
            <a:r>
              <a:rPr lang="ru-RU" sz="2000" dirty="0"/>
              <a:t>При заполнении будем двигаться от левого нижнего угла   к правому верхнему. </a:t>
            </a:r>
          </a:p>
          <a:p>
            <a:pPr algn="just"/>
            <a:endParaRPr lang="ru-RU" sz="2000" dirty="0"/>
          </a:p>
        </p:txBody>
      </p:sp>
      <p:cxnSp>
        <p:nvCxnSpPr>
          <p:cNvPr id="89" name="Прямая соединительная линия 88"/>
          <p:cNvCxnSpPr>
            <a:stCxn id="87" idx="6"/>
            <a:endCxn id="118" idx="2"/>
          </p:cNvCxnSpPr>
          <p:nvPr/>
        </p:nvCxnSpPr>
        <p:spPr>
          <a:xfrm flipV="1">
            <a:off x="1181905" y="5873160"/>
            <a:ext cx="537740" cy="405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6" name="Прямая соединительная линия 165"/>
          <p:cNvCxnSpPr>
            <a:stCxn id="118" idx="6"/>
            <a:endCxn id="10" idx="2"/>
          </p:cNvCxnSpPr>
          <p:nvPr/>
        </p:nvCxnSpPr>
        <p:spPr>
          <a:xfrm>
            <a:off x="2093177" y="5873160"/>
            <a:ext cx="605800" cy="1657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7" name="Прямая соединительная линия 166"/>
          <p:cNvCxnSpPr>
            <a:stCxn id="126" idx="6"/>
            <a:endCxn id="127" idx="2"/>
          </p:cNvCxnSpPr>
          <p:nvPr/>
        </p:nvCxnSpPr>
        <p:spPr>
          <a:xfrm>
            <a:off x="3080074" y="5875021"/>
            <a:ext cx="537085" cy="3779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20" name="Прямая соединительная линия 119"/>
          <p:cNvCxnSpPr>
            <a:stCxn id="87" idx="0"/>
            <a:endCxn id="121" idx="4"/>
          </p:cNvCxnSpPr>
          <p:nvPr/>
        </p:nvCxnSpPr>
        <p:spPr>
          <a:xfrm flipH="1" flipV="1">
            <a:off x="992120" y="5212782"/>
            <a:ext cx="3019" cy="4776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8" name="Прямая соединительная линия 167"/>
          <p:cNvCxnSpPr>
            <a:stCxn id="121" idx="0"/>
            <a:endCxn id="129" idx="4"/>
          </p:cNvCxnSpPr>
          <p:nvPr/>
        </p:nvCxnSpPr>
        <p:spPr>
          <a:xfrm flipH="1" flipV="1">
            <a:off x="991032" y="4400577"/>
            <a:ext cx="1088" cy="43867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69" name="Прямая соединительная линия 168"/>
          <p:cNvCxnSpPr>
            <a:stCxn id="129" idx="0"/>
            <a:endCxn id="128" idx="4"/>
          </p:cNvCxnSpPr>
          <p:nvPr/>
        </p:nvCxnSpPr>
        <p:spPr>
          <a:xfrm flipV="1">
            <a:off x="991032" y="3618692"/>
            <a:ext cx="609" cy="40835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71" name="Овал 170"/>
          <p:cNvSpPr/>
          <p:nvPr/>
        </p:nvSpPr>
        <p:spPr>
          <a:xfrm>
            <a:off x="2701286" y="4842363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11</a:t>
            </a:r>
          </a:p>
        </p:txBody>
      </p:sp>
      <p:sp>
        <p:nvSpPr>
          <p:cNvPr id="172" name="Овал 171"/>
          <p:cNvSpPr/>
          <p:nvPr/>
        </p:nvSpPr>
        <p:spPr>
          <a:xfrm>
            <a:off x="1731239" y="4843449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9</a:t>
            </a:r>
          </a:p>
        </p:txBody>
      </p:sp>
      <p:sp>
        <p:nvSpPr>
          <p:cNvPr id="174" name="Овал 173"/>
          <p:cNvSpPr/>
          <p:nvPr/>
        </p:nvSpPr>
        <p:spPr>
          <a:xfrm>
            <a:off x="1731650" y="4033346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13</a:t>
            </a:r>
          </a:p>
        </p:txBody>
      </p:sp>
      <p:sp>
        <p:nvSpPr>
          <p:cNvPr id="175" name="Овал 174"/>
          <p:cNvSpPr/>
          <p:nvPr/>
        </p:nvSpPr>
        <p:spPr>
          <a:xfrm>
            <a:off x="3612174" y="4026672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15</a:t>
            </a:r>
          </a:p>
        </p:txBody>
      </p:sp>
      <p:sp>
        <p:nvSpPr>
          <p:cNvPr id="176" name="Овал 175"/>
          <p:cNvSpPr/>
          <p:nvPr/>
        </p:nvSpPr>
        <p:spPr>
          <a:xfrm>
            <a:off x="2696783" y="4026919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15</a:t>
            </a:r>
          </a:p>
        </p:txBody>
      </p:sp>
      <p:sp>
        <p:nvSpPr>
          <p:cNvPr id="177" name="Овал 176"/>
          <p:cNvSpPr/>
          <p:nvPr/>
        </p:nvSpPr>
        <p:spPr>
          <a:xfrm>
            <a:off x="1721409" y="3250905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14</a:t>
            </a:r>
          </a:p>
        </p:txBody>
      </p:sp>
      <p:grpSp>
        <p:nvGrpSpPr>
          <p:cNvPr id="133" name="первый выбор"/>
          <p:cNvGrpSpPr/>
          <p:nvPr/>
        </p:nvGrpSpPr>
        <p:grpSpPr>
          <a:xfrm>
            <a:off x="800470" y="4847327"/>
            <a:ext cx="1316874" cy="1208434"/>
            <a:chOff x="5140639" y="837003"/>
            <a:chExt cx="1161373" cy="1065738"/>
          </a:xfrm>
        </p:grpSpPr>
        <p:sp>
          <p:nvSpPr>
            <p:cNvPr id="135" name="Овал 134"/>
            <p:cNvSpPr/>
            <p:nvPr/>
          </p:nvSpPr>
          <p:spPr>
            <a:xfrm>
              <a:off x="5956511" y="1557240"/>
              <a:ext cx="345501" cy="345501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ru-RU" dirty="0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140639" y="837003"/>
              <a:ext cx="339544" cy="33954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ru-RU" dirty="0"/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5495666" y="1005390"/>
              <a:ext cx="47594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70" name="Прямая соединительная линия 169"/>
            <p:cNvCxnSpPr>
              <a:stCxn id="135" idx="0"/>
              <a:endCxn id="101" idx="4"/>
            </p:cNvCxnSpPr>
            <p:nvPr/>
          </p:nvCxnSpPr>
          <p:spPr>
            <a:xfrm flipH="1" flipV="1">
              <a:off x="6126637" y="1162457"/>
              <a:ext cx="2625" cy="39478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82" name="Первый выбор"/>
          <p:cNvSpPr/>
          <p:nvPr/>
        </p:nvSpPr>
        <p:spPr>
          <a:xfrm>
            <a:off x="4280055" y="3105188"/>
            <a:ext cx="4613120" cy="1664418"/>
          </a:xfrm>
          <a:prstGeom prst="wedgeRoundRectCallout">
            <a:avLst>
              <a:gd name="adj1" fmla="val -33545"/>
              <a:gd name="adj2" fmla="val 6437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288000" rIns="0" bIns="0" rtlCol="0" anchor="ctr"/>
          <a:lstStyle/>
          <a:p>
            <a:pPr algn="just"/>
            <a:r>
              <a:rPr lang="ru-RU" sz="2000" b="1" dirty="0"/>
              <a:t>2+7</a:t>
            </a:r>
            <a:r>
              <a:rPr lang="en-US" sz="2000" b="1" dirty="0"/>
              <a:t>&lt;4+</a:t>
            </a:r>
            <a:r>
              <a:rPr lang="ru-RU" sz="2000" b="1" dirty="0"/>
              <a:t>8</a:t>
            </a:r>
            <a:endParaRPr lang="en-US" sz="2000" b="1" dirty="0"/>
          </a:p>
          <a:p>
            <a:pPr algn="just"/>
            <a:r>
              <a:rPr lang="ru-RU" sz="2000" dirty="0"/>
              <a:t>Вариант проезда от начала движения сначала на север, потом на восток лучше.</a:t>
            </a:r>
          </a:p>
          <a:p>
            <a:pPr algn="just"/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073655" y="5029935"/>
            <a:ext cx="730270" cy="662099"/>
            <a:chOff x="-1643583" y="4884109"/>
            <a:chExt cx="730270" cy="662099"/>
          </a:xfrm>
        </p:grpSpPr>
        <p:cxnSp>
          <p:nvCxnSpPr>
            <p:cNvPr id="181" name="Прямая соединительная линия 180"/>
            <p:cNvCxnSpPr>
              <a:stCxn id="127" idx="0"/>
              <a:endCxn id="202" idx="4"/>
            </p:cNvCxnSpPr>
            <p:nvPr/>
          </p:nvCxnSpPr>
          <p:spPr>
            <a:xfrm flipH="1" flipV="1">
              <a:off x="-915073" y="5070875"/>
              <a:ext cx="1760" cy="47533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63" name="Прямая соединительная линия 162"/>
            <p:cNvCxnSpPr>
              <a:stCxn id="102" idx="6"/>
              <a:endCxn id="202" idx="2"/>
            </p:cNvCxnSpPr>
            <p:nvPr/>
          </p:nvCxnSpPr>
          <p:spPr>
            <a:xfrm flipV="1">
              <a:off x="-1643583" y="4884109"/>
              <a:ext cx="541744" cy="117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73" name="Группа 172"/>
          <p:cNvGrpSpPr/>
          <p:nvPr/>
        </p:nvGrpSpPr>
        <p:grpSpPr>
          <a:xfrm>
            <a:off x="3073186" y="3436643"/>
            <a:ext cx="727035" cy="590029"/>
            <a:chOff x="-1722369" y="4908489"/>
            <a:chExt cx="727035" cy="590029"/>
          </a:xfrm>
        </p:grpSpPr>
        <p:cxnSp>
          <p:nvCxnSpPr>
            <p:cNvPr id="183" name="Прямая соединительная линия 182"/>
            <p:cNvCxnSpPr>
              <a:stCxn id="175" idx="0"/>
              <a:endCxn id="200" idx="4"/>
            </p:cNvCxnSpPr>
            <p:nvPr/>
          </p:nvCxnSpPr>
          <p:spPr>
            <a:xfrm flipV="1">
              <a:off x="-996615" y="5095255"/>
              <a:ext cx="1281" cy="40326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4" name="Прямая соединительная линия 183"/>
            <p:cNvCxnSpPr>
              <a:stCxn id="201" idx="6"/>
              <a:endCxn id="200" idx="2"/>
            </p:cNvCxnSpPr>
            <p:nvPr/>
          </p:nvCxnSpPr>
          <p:spPr>
            <a:xfrm flipV="1">
              <a:off x="-1722369" y="4908489"/>
              <a:ext cx="540269" cy="257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85" name="Группа 184"/>
          <p:cNvGrpSpPr/>
          <p:nvPr/>
        </p:nvGrpSpPr>
        <p:grpSpPr>
          <a:xfrm>
            <a:off x="1178407" y="3431926"/>
            <a:ext cx="740009" cy="601420"/>
            <a:chOff x="-1656475" y="4898744"/>
            <a:chExt cx="740009" cy="601420"/>
          </a:xfrm>
        </p:grpSpPr>
        <p:cxnSp>
          <p:nvCxnSpPr>
            <p:cNvPr id="186" name="Прямая соединительная линия 185"/>
            <p:cNvCxnSpPr>
              <a:stCxn id="174" idx="0"/>
              <a:endCxn id="177" idx="4"/>
            </p:cNvCxnSpPr>
            <p:nvPr/>
          </p:nvCxnSpPr>
          <p:spPr>
            <a:xfrm flipH="1" flipV="1">
              <a:off x="-926707" y="5091255"/>
              <a:ext cx="10241" cy="40890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7" name="Прямая соединительная линия 186"/>
            <p:cNvCxnSpPr>
              <a:stCxn id="128" idx="6"/>
              <a:endCxn id="177" idx="2"/>
            </p:cNvCxnSpPr>
            <p:nvPr/>
          </p:nvCxnSpPr>
          <p:spPr>
            <a:xfrm>
              <a:off x="-1656475" y="4898744"/>
              <a:ext cx="543002" cy="574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88" name="Группа 187"/>
          <p:cNvGrpSpPr/>
          <p:nvPr/>
        </p:nvGrpSpPr>
        <p:grpSpPr>
          <a:xfrm>
            <a:off x="2104771" y="5029129"/>
            <a:ext cx="788537" cy="659126"/>
            <a:chOff x="-1760336" y="4821577"/>
            <a:chExt cx="788537" cy="659126"/>
          </a:xfrm>
        </p:grpSpPr>
        <p:cxnSp>
          <p:nvCxnSpPr>
            <p:cNvPr id="189" name="Прямая соединительная линия 188"/>
            <p:cNvCxnSpPr>
              <a:stCxn id="126" idx="0"/>
              <a:endCxn id="171" idx="4"/>
            </p:cNvCxnSpPr>
            <p:nvPr/>
          </p:nvCxnSpPr>
          <p:spPr>
            <a:xfrm flipH="1" flipV="1">
              <a:off x="-977055" y="5008343"/>
              <a:ext cx="5256" cy="4723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0" name="Прямая соединительная линия 189"/>
            <p:cNvCxnSpPr>
              <a:stCxn id="172" idx="6"/>
              <a:endCxn id="171" idx="2"/>
            </p:cNvCxnSpPr>
            <p:nvPr/>
          </p:nvCxnSpPr>
          <p:spPr>
            <a:xfrm flipV="1">
              <a:off x="-1760336" y="4821577"/>
              <a:ext cx="596515" cy="1086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91" name="Группа 190"/>
          <p:cNvGrpSpPr/>
          <p:nvPr/>
        </p:nvGrpSpPr>
        <p:grpSpPr>
          <a:xfrm>
            <a:off x="3070315" y="4213438"/>
            <a:ext cx="731850" cy="629731"/>
            <a:chOff x="-1609718" y="4921810"/>
            <a:chExt cx="731850" cy="629731"/>
          </a:xfrm>
        </p:grpSpPr>
        <p:cxnSp>
          <p:nvCxnSpPr>
            <p:cNvPr id="192" name="Прямая соединительная линия 191"/>
            <p:cNvCxnSpPr>
              <a:stCxn id="202" idx="0"/>
              <a:endCxn id="175" idx="4"/>
            </p:cNvCxnSpPr>
            <p:nvPr/>
          </p:nvCxnSpPr>
          <p:spPr>
            <a:xfrm flipH="1" flipV="1">
              <a:off x="-881093" y="5108576"/>
              <a:ext cx="3225" cy="442965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3" name="Прямая соединительная линия 192"/>
            <p:cNvCxnSpPr>
              <a:stCxn id="176" idx="6"/>
              <a:endCxn id="175" idx="2"/>
            </p:cNvCxnSpPr>
            <p:nvPr/>
          </p:nvCxnSpPr>
          <p:spPr>
            <a:xfrm flipV="1">
              <a:off x="-1609718" y="4921810"/>
              <a:ext cx="541859" cy="24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94" name="Группа 193"/>
          <p:cNvGrpSpPr/>
          <p:nvPr/>
        </p:nvGrpSpPr>
        <p:grpSpPr>
          <a:xfrm>
            <a:off x="2105182" y="4213685"/>
            <a:ext cx="782870" cy="628678"/>
            <a:chOff x="-1705214" y="4890552"/>
            <a:chExt cx="782870" cy="628678"/>
          </a:xfrm>
        </p:grpSpPr>
        <p:cxnSp>
          <p:nvCxnSpPr>
            <p:cNvPr id="195" name="Прямая соединительная линия 194"/>
            <p:cNvCxnSpPr>
              <a:stCxn id="171" idx="0"/>
              <a:endCxn id="176" idx="4"/>
            </p:cNvCxnSpPr>
            <p:nvPr/>
          </p:nvCxnSpPr>
          <p:spPr>
            <a:xfrm flipH="1" flipV="1">
              <a:off x="-926847" y="5077318"/>
              <a:ext cx="4503" cy="44191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6" name="Прямая соединительная линия 195"/>
            <p:cNvCxnSpPr>
              <a:stCxn id="174" idx="6"/>
              <a:endCxn id="176" idx="2"/>
            </p:cNvCxnSpPr>
            <p:nvPr/>
          </p:nvCxnSpPr>
          <p:spPr>
            <a:xfrm flipV="1">
              <a:off x="-1705214" y="4890552"/>
              <a:ext cx="591601" cy="6427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197" name="Группа 196"/>
          <p:cNvGrpSpPr/>
          <p:nvPr/>
        </p:nvGrpSpPr>
        <p:grpSpPr>
          <a:xfrm>
            <a:off x="1178887" y="4212949"/>
            <a:ext cx="731209" cy="618621"/>
            <a:chOff x="-1622386" y="4911503"/>
            <a:chExt cx="731209" cy="618621"/>
          </a:xfrm>
        </p:grpSpPr>
        <p:cxnSp>
          <p:nvCxnSpPr>
            <p:cNvPr id="198" name="Прямая соединительная линия 197"/>
            <p:cNvCxnSpPr/>
            <p:nvPr/>
          </p:nvCxnSpPr>
          <p:spPr>
            <a:xfrm flipV="1">
              <a:off x="-891588" y="5093553"/>
              <a:ext cx="411" cy="436571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99" name="Прямая соединительная линия 198"/>
            <p:cNvCxnSpPr>
              <a:stCxn id="67" idx="6"/>
              <a:endCxn id="174" idx="2"/>
            </p:cNvCxnSpPr>
            <p:nvPr/>
          </p:nvCxnSpPr>
          <p:spPr>
            <a:xfrm>
              <a:off x="-1622386" y="4911503"/>
              <a:ext cx="552763" cy="716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200" name="Овал 199"/>
          <p:cNvSpPr/>
          <p:nvPr/>
        </p:nvSpPr>
        <p:spPr>
          <a:xfrm>
            <a:off x="3613455" y="3249877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25</a:t>
            </a:r>
          </a:p>
        </p:txBody>
      </p:sp>
      <p:sp>
        <p:nvSpPr>
          <p:cNvPr id="201" name="Овал 200"/>
          <p:cNvSpPr/>
          <p:nvPr/>
        </p:nvSpPr>
        <p:spPr>
          <a:xfrm>
            <a:off x="2699654" y="3252447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17</a:t>
            </a:r>
          </a:p>
        </p:txBody>
      </p:sp>
      <p:sp>
        <p:nvSpPr>
          <p:cNvPr id="202" name="Овал 201"/>
          <p:cNvSpPr/>
          <p:nvPr/>
        </p:nvSpPr>
        <p:spPr>
          <a:xfrm>
            <a:off x="3615399" y="4843169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dirty="0"/>
              <a:t>14</a:t>
            </a:r>
          </a:p>
        </p:txBody>
      </p:sp>
      <p:grpSp>
        <p:nvGrpSpPr>
          <p:cNvPr id="203" name="Группа 202"/>
          <p:cNvGrpSpPr/>
          <p:nvPr/>
        </p:nvGrpSpPr>
        <p:grpSpPr>
          <a:xfrm>
            <a:off x="2094941" y="3437671"/>
            <a:ext cx="791479" cy="592691"/>
            <a:chOff x="-1745298" y="4880503"/>
            <a:chExt cx="791479" cy="592691"/>
          </a:xfrm>
        </p:grpSpPr>
        <p:cxnSp>
          <p:nvCxnSpPr>
            <p:cNvPr id="204" name="Прямая соединительная линия 203"/>
            <p:cNvCxnSpPr>
              <a:stCxn id="104" idx="0"/>
              <a:endCxn id="201" idx="4"/>
            </p:cNvCxnSpPr>
            <p:nvPr/>
          </p:nvCxnSpPr>
          <p:spPr>
            <a:xfrm flipV="1">
              <a:off x="-962013" y="5068811"/>
              <a:ext cx="8194" cy="404383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" name="Прямая соединительная линия 204"/>
            <p:cNvCxnSpPr>
              <a:stCxn id="177" idx="6"/>
              <a:endCxn id="201" idx="2"/>
            </p:cNvCxnSpPr>
            <p:nvPr/>
          </p:nvCxnSpPr>
          <p:spPr>
            <a:xfrm>
              <a:off x="-1745298" y="4880503"/>
              <a:ext cx="604713" cy="154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61" name="Полилиния 60"/>
          <p:cNvSpPr/>
          <p:nvPr/>
        </p:nvSpPr>
        <p:spPr>
          <a:xfrm>
            <a:off x="990600" y="3454400"/>
            <a:ext cx="2819400" cy="2438400"/>
          </a:xfrm>
          <a:custGeom>
            <a:avLst/>
            <a:gdLst>
              <a:gd name="connsiteX0" fmla="*/ 2794000 w 2819400"/>
              <a:gd name="connsiteY0" fmla="*/ 0 h 2438400"/>
              <a:gd name="connsiteX1" fmla="*/ 2806700 w 2819400"/>
              <a:gd name="connsiteY1" fmla="*/ 774700 h 2438400"/>
              <a:gd name="connsiteX2" fmla="*/ 2819400 w 2819400"/>
              <a:gd name="connsiteY2" fmla="*/ 1574800 h 2438400"/>
              <a:gd name="connsiteX3" fmla="*/ 1879600 w 2819400"/>
              <a:gd name="connsiteY3" fmla="*/ 1562100 h 2438400"/>
              <a:gd name="connsiteX4" fmla="*/ 1917700 w 2819400"/>
              <a:gd name="connsiteY4" fmla="*/ 2438400 h 2438400"/>
              <a:gd name="connsiteX5" fmla="*/ 927100 w 2819400"/>
              <a:gd name="connsiteY5" fmla="*/ 2413000 h 2438400"/>
              <a:gd name="connsiteX6" fmla="*/ 0 w 2819400"/>
              <a:gd name="connsiteY6" fmla="*/ 24130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2438400">
                <a:moveTo>
                  <a:pt x="2794000" y="0"/>
                </a:moveTo>
                <a:lnTo>
                  <a:pt x="2806700" y="774700"/>
                </a:lnTo>
                <a:lnTo>
                  <a:pt x="2819400" y="1574800"/>
                </a:lnTo>
                <a:lnTo>
                  <a:pt x="1879600" y="1562100"/>
                </a:lnTo>
                <a:lnTo>
                  <a:pt x="1917700" y="2438400"/>
                </a:lnTo>
                <a:lnTo>
                  <a:pt x="927100" y="2413000"/>
                </a:lnTo>
                <a:lnTo>
                  <a:pt x="0" y="2413000"/>
                </a:lnTo>
              </a:path>
            </a:pathLst>
          </a:custGeom>
          <a:noFill/>
          <a:ln w="57150">
            <a:solidFill>
              <a:srgbClr val="FF0000"/>
            </a:solidFill>
            <a:prstDash val="sysDot"/>
            <a:headEnd type="arrow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6" name="Pascal"/>
          <p:cNvGrpSpPr/>
          <p:nvPr/>
        </p:nvGrpSpPr>
        <p:grpSpPr>
          <a:xfrm>
            <a:off x="6432742" y="3331775"/>
            <a:ext cx="1498904" cy="1408223"/>
            <a:chOff x="552817" y="1196751"/>
            <a:chExt cx="1498904" cy="1408223"/>
          </a:xfrm>
        </p:grpSpPr>
        <p:sp>
          <p:nvSpPr>
            <p:cNvPr id="207" name="TextBox 206"/>
            <p:cNvSpPr txBox="1"/>
            <p:nvPr/>
          </p:nvSpPr>
          <p:spPr>
            <a:xfrm>
              <a:off x="552817" y="2204864"/>
              <a:ext cx="1498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Pascal</a:t>
              </a:r>
              <a:endParaRPr lang="ru-RU" sz="2000" dirty="0"/>
            </a:p>
          </p:txBody>
        </p:sp>
        <p:pic>
          <p:nvPicPr>
            <p:cNvPr id="208" name="Picture 7" descr="D:\Documents and Settings\Администратор.HOME-FDD52612A3\Рабочий стол\Ирина_Раб стол\10 Презентации для Босовой\11 класс\7-1-1\Рисунок1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64" y="1196751"/>
              <a:ext cx="1084468" cy="11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Excel"/>
          <p:cNvGrpSpPr/>
          <p:nvPr/>
        </p:nvGrpSpPr>
        <p:grpSpPr>
          <a:xfrm>
            <a:off x="5040211" y="3328052"/>
            <a:ext cx="1124941" cy="1431532"/>
            <a:chOff x="5040211" y="3328052"/>
            <a:chExt cx="1124941" cy="1431532"/>
          </a:xfrm>
        </p:grpSpPr>
        <p:pic>
          <p:nvPicPr>
            <p:cNvPr id="48" name="Логотип Excel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1" y="3328052"/>
              <a:ext cx="1124941" cy="10505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5223910" y="4359474"/>
              <a:ext cx="711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Excel</a:t>
              </a:r>
              <a:endParaRPr lang="ru-RU" sz="2000" dirty="0"/>
            </a:p>
          </p:txBody>
        </p:sp>
      </p:grpSp>
      <p:pic>
        <p:nvPicPr>
          <p:cNvPr id="209" name="Рисунок 208" descr="клик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29425" y="4628784"/>
            <a:ext cx="360000" cy="49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7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5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4" grpId="0" animBg="1"/>
      <p:bldP spid="164" grpId="1" animBg="1"/>
      <p:bldP spid="161" grpId="0" animBg="1"/>
      <p:bldP spid="161" grpId="1" animBg="1"/>
      <p:bldP spid="5" grpId="0" animBg="1"/>
      <p:bldP spid="99" grpId="0" animBg="1"/>
      <p:bldP spid="99" grpId="1" animBg="1"/>
      <p:bldP spid="87" grpId="0" animBg="1"/>
      <p:bldP spid="118" grpId="0" animBg="1"/>
      <p:bldP spid="121" grpId="0" animBg="1"/>
      <p:bldP spid="126" grpId="0" animBg="1"/>
      <p:bldP spid="127" grpId="0" animBg="1"/>
      <p:bldP spid="128" grpId="0" animBg="1"/>
      <p:bldP spid="129" grpId="0" animBg="1"/>
      <p:bldP spid="155" grpId="0" animBg="1"/>
      <p:bldP spid="155" grpId="1" animBg="1"/>
      <p:bldP spid="162" grpId="0" animBg="1"/>
      <p:bldP spid="162" grpId="1" animBg="1"/>
      <p:bldP spid="29" grpId="0" animBg="1"/>
      <p:bldP spid="29" grpId="1" animBg="1"/>
      <p:bldP spid="141" grpId="0" animBg="1"/>
      <p:bldP spid="141" grpId="1" animBg="1"/>
      <p:bldP spid="171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82" grpId="0" animBg="1"/>
      <p:bldP spid="182" grpId="1" animBg="1"/>
      <p:bldP spid="200" grpId="0" animBg="1"/>
      <p:bldP spid="201" grpId="0" animBg="1"/>
      <p:bldP spid="202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кно формул"/>
          <p:cNvSpPr txBox="1"/>
          <p:nvPr/>
        </p:nvSpPr>
        <p:spPr>
          <a:xfrm>
            <a:off x="547283" y="5180921"/>
            <a:ext cx="8321214" cy="13405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r>
              <a:rPr lang="ru-RU" sz="2000" b="1" dirty="0"/>
              <a:t>Формулы закрашенных ячеек электронной таблицы </a:t>
            </a:r>
            <a:r>
              <a:rPr lang="ru-RU" sz="2000" dirty="0"/>
              <a:t>(стиль ссылок </a:t>
            </a:r>
            <a:r>
              <a:rPr lang="en-US" sz="2000" dirty="0"/>
              <a:t>R1C1)</a:t>
            </a:r>
            <a:r>
              <a:rPr lang="ru-RU" sz="2000" dirty="0"/>
              <a:t>  </a:t>
            </a:r>
          </a:p>
        </p:txBody>
      </p:sp>
      <p:graphicFrame>
        <p:nvGraphicFramePr>
          <p:cNvPr id="7" name="Закрашенные клетки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281699"/>
              </p:ext>
            </p:extLst>
          </p:nvPr>
        </p:nvGraphicFramePr>
        <p:xfrm>
          <a:off x="5315639" y="1354347"/>
          <a:ext cx="3526054" cy="2956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22">
                  <a:extLst>
                    <a:ext uri="{9D8B030D-6E8A-4147-A177-3AD203B41FA5}">
                      <a16:colId xmlns:a16="http://schemas.microsoft.com/office/drawing/2014/main" val="764352388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748104685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46334114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3548103727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303364909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282313518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3035960286"/>
                    </a:ext>
                  </a:extLst>
                </a:gridCol>
              </a:tblGrid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184110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94955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937967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53471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16062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357639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1363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динамического программирования</a:t>
            </a:r>
          </a:p>
        </p:txBody>
      </p:sp>
      <p:graphicFrame>
        <p:nvGraphicFramePr>
          <p:cNvPr id="5" name="Таблица основа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416320"/>
              </p:ext>
            </p:extLst>
          </p:nvPr>
        </p:nvGraphicFramePr>
        <p:xfrm>
          <a:off x="5098370" y="1059622"/>
          <a:ext cx="3743323" cy="32512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269">
                  <a:extLst>
                    <a:ext uri="{9D8B030D-6E8A-4147-A177-3AD203B41FA5}">
                      <a16:colId xmlns:a16="http://schemas.microsoft.com/office/drawing/2014/main" val="4124140856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34546873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3401103429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5267411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791783117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715746495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46883491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702683625"/>
                    </a:ext>
                  </a:extLst>
                </a:gridCol>
              </a:tblGrid>
              <a:tr h="29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61" marR="73446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73446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21945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453260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82206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08487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794320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1" marR="8161" marT="8161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5175"/>
                  </a:ext>
                </a:extLst>
              </a:tr>
            </a:tbl>
          </a:graphicData>
        </a:graphic>
      </p:graphicFrame>
      <p:sp>
        <p:nvSpPr>
          <p:cNvPr id="90" name="Управляющая кнопка: возврат 89">
            <a:hlinkClick r:id="" action="ppaction://hlinkshowjump?jump=lastslideviewed" highlightClick="1"/>
          </p:cNvPr>
          <p:cNvSpPr/>
          <p:nvPr/>
        </p:nvSpPr>
        <p:spPr>
          <a:xfrm>
            <a:off x="8196718" y="6000114"/>
            <a:ext cx="730020" cy="512042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71961" y="1046905"/>
            <a:ext cx="3595199" cy="3327145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139" name="Дуги"/>
          <p:cNvGrpSpPr/>
          <p:nvPr/>
        </p:nvGrpSpPr>
        <p:grpSpPr>
          <a:xfrm>
            <a:off x="1000448" y="1445894"/>
            <a:ext cx="2807982" cy="2440104"/>
            <a:chOff x="992121" y="3436821"/>
            <a:chExt cx="2807982" cy="2440104"/>
          </a:xfrm>
        </p:grpSpPr>
        <p:cxnSp>
          <p:nvCxnSpPr>
            <p:cNvPr id="140" name="Прямая соединительная линия 139"/>
            <p:cNvCxnSpPr>
              <a:stCxn id="98" idx="0"/>
              <a:endCxn id="100" idx="4"/>
            </p:cNvCxnSpPr>
            <p:nvPr/>
          </p:nvCxnSpPr>
          <p:spPr>
            <a:xfrm flipV="1">
              <a:off x="992121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1" name="Прямая соединительная линия 140"/>
            <p:cNvCxnSpPr>
              <a:stCxn id="99" idx="0"/>
              <a:endCxn id="103" idx="4"/>
            </p:cNvCxnSpPr>
            <p:nvPr/>
          </p:nvCxnSpPr>
          <p:spPr>
            <a:xfrm flipV="1">
              <a:off x="1907657" y="5217158"/>
              <a:ext cx="8764" cy="47089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2" name="Прямая соединительная линия 141"/>
            <p:cNvCxnSpPr>
              <a:stCxn id="99" idx="6"/>
              <a:endCxn id="101" idx="2"/>
            </p:cNvCxnSpPr>
            <p:nvPr/>
          </p:nvCxnSpPr>
          <p:spPr>
            <a:xfrm>
              <a:off x="2094423" y="5874817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3" name="Прямая соединительная линия 142"/>
            <p:cNvCxnSpPr>
              <a:stCxn id="101" idx="6"/>
              <a:endCxn id="102" idx="2"/>
            </p:cNvCxnSpPr>
            <p:nvPr/>
          </p:nvCxnSpPr>
          <p:spPr>
            <a:xfrm>
              <a:off x="3072509" y="5874817"/>
              <a:ext cx="540828" cy="210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Прямая соединительная линия 143"/>
            <p:cNvCxnSpPr>
              <a:stCxn id="101" idx="0"/>
              <a:endCxn id="104" idx="4"/>
            </p:cNvCxnSpPr>
            <p:nvPr/>
          </p:nvCxnSpPr>
          <p:spPr>
            <a:xfrm flipV="1">
              <a:off x="2885742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5" name="Прямая соединительная линия 144"/>
            <p:cNvCxnSpPr>
              <a:stCxn id="102" idx="0"/>
              <a:endCxn id="105" idx="4"/>
            </p:cNvCxnSpPr>
            <p:nvPr/>
          </p:nvCxnSpPr>
          <p:spPr>
            <a:xfrm flipH="1" flipV="1">
              <a:off x="3798940" y="5217677"/>
              <a:ext cx="1163" cy="47248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Прямая соединительная линия 145"/>
            <p:cNvCxnSpPr>
              <a:stCxn id="100" idx="6"/>
              <a:endCxn id="103" idx="2"/>
            </p:cNvCxnSpPr>
            <p:nvPr/>
          </p:nvCxnSpPr>
          <p:spPr>
            <a:xfrm flipV="1">
              <a:off x="1178887" y="5030392"/>
              <a:ext cx="550768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7" name="Прямая соединительная линия 146"/>
            <p:cNvCxnSpPr>
              <a:stCxn id="103" idx="6"/>
              <a:endCxn id="104" idx="2"/>
            </p:cNvCxnSpPr>
            <p:nvPr/>
          </p:nvCxnSpPr>
          <p:spPr>
            <a:xfrm>
              <a:off x="2103188" y="5030392"/>
              <a:ext cx="595789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8" name="Прямая соединительная линия 147"/>
            <p:cNvCxnSpPr>
              <a:stCxn id="104" idx="6"/>
              <a:endCxn id="105" idx="2"/>
            </p:cNvCxnSpPr>
            <p:nvPr/>
          </p:nvCxnSpPr>
          <p:spPr>
            <a:xfrm>
              <a:off x="3072508" y="503091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9" name="Прямая соединительная линия 148"/>
            <p:cNvCxnSpPr>
              <a:stCxn id="100" idx="0"/>
              <a:endCxn id="106" idx="4"/>
            </p:cNvCxnSpPr>
            <p:nvPr/>
          </p:nvCxnSpPr>
          <p:spPr>
            <a:xfrm flipV="1">
              <a:off x="992121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0" name="Прямая соединительная линия 149"/>
            <p:cNvCxnSpPr>
              <a:stCxn id="103" idx="0"/>
              <a:endCxn id="107" idx="4"/>
            </p:cNvCxnSpPr>
            <p:nvPr/>
          </p:nvCxnSpPr>
          <p:spPr>
            <a:xfrm flipH="1" flipV="1">
              <a:off x="1907657" y="4399715"/>
              <a:ext cx="8764" cy="4439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Прямая соединительная линия 150"/>
            <p:cNvCxnSpPr>
              <a:stCxn id="104" idx="0"/>
              <a:endCxn id="108" idx="4"/>
            </p:cNvCxnSpPr>
            <p:nvPr/>
          </p:nvCxnSpPr>
          <p:spPr>
            <a:xfrm flipV="1">
              <a:off x="2885742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2" name="Прямая соединительная линия 151"/>
            <p:cNvCxnSpPr>
              <a:stCxn id="105" idx="0"/>
              <a:endCxn id="109" idx="4"/>
            </p:cNvCxnSpPr>
            <p:nvPr/>
          </p:nvCxnSpPr>
          <p:spPr>
            <a:xfrm flipV="1">
              <a:off x="3798939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3" name="Прямая соединительная линия 152"/>
            <p:cNvCxnSpPr>
              <a:stCxn id="106" idx="6"/>
              <a:endCxn id="107" idx="2"/>
            </p:cNvCxnSpPr>
            <p:nvPr/>
          </p:nvCxnSpPr>
          <p:spPr>
            <a:xfrm>
              <a:off x="1178887" y="4212949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Прямая соединительная линия 153"/>
            <p:cNvCxnSpPr>
              <a:stCxn id="107" idx="6"/>
              <a:endCxn id="108" idx="2"/>
            </p:cNvCxnSpPr>
            <p:nvPr/>
          </p:nvCxnSpPr>
          <p:spPr>
            <a:xfrm>
              <a:off x="2094423" y="4212949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5" name="Прямая соединительная линия 154"/>
            <p:cNvCxnSpPr>
              <a:stCxn id="108" idx="6"/>
              <a:endCxn id="109" idx="2"/>
            </p:cNvCxnSpPr>
            <p:nvPr/>
          </p:nvCxnSpPr>
          <p:spPr>
            <a:xfrm>
              <a:off x="3072508" y="4212949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6" name="Прямая соединительная линия 155"/>
            <p:cNvCxnSpPr>
              <a:stCxn id="106" idx="0"/>
              <a:endCxn id="110" idx="4"/>
            </p:cNvCxnSpPr>
            <p:nvPr/>
          </p:nvCxnSpPr>
          <p:spPr>
            <a:xfrm flipV="1">
              <a:off x="992121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Прямая соединительная линия 156"/>
            <p:cNvCxnSpPr>
              <a:stCxn id="107" idx="0"/>
              <a:endCxn id="111" idx="4"/>
            </p:cNvCxnSpPr>
            <p:nvPr/>
          </p:nvCxnSpPr>
          <p:spPr>
            <a:xfrm flipV="1">
              <a:off x="1907657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8" name="Прямая соединительная линия 157"/>
            <p:cNvCxnSpPr>
              <a:stCxn id="108" idx="0"/>
              <a:endCxn id="112" idx="4"/>
            </p:cNvCxnSpPr>
            <p:nvPr/>
          </p:nvCxnSpPr>
          <p:spPr>
            <a:xfrm flipV="1">
              <a:off x="2885742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9" name="Прямая соединительная линия 158"/>
            <p:cNvCxnSpPr>
              <a:stCxn id="109" idx="0"/>
              <a:endCxn id="113" idx="4"/>
            </p:cNvCxnSpPr>
            <p:nvPr/>
          </p:nvCxnSpPr>
          <p:spPr>
            <a:xfrm flipV="1">
              <a:off x="3798939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0" name="Прямая соединительная линия 159"/>
            <p:cNvCxnSpPr>
              <a:stCxn id="110" idx="6"/>
              <a:endCxn id="111" idx="2"/>
            </p:cNvCxnSpPr>
            <p:nvPr/>
          </p:nvCxnSpPr>
          <p:spPr>
            <a:xfrm>
              <a:off x="1178887" y="3436821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1" name="Прямая соединительная линия 160"/>
            <p:cNvCxnSpPr>
              <a:stCxn id="111" idx="6"/>
              <a:endCxn id="112" idx="2"/>
            </p:cNvCxnSpPr>
            <p:nvPr/>
          </p:nvCxnSpPr>
          <p:spPr>
            <a:xfrm>
              <a:off x="2094423" y="3436821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Прямая соединительная линия 161"/>
            <p:cNvCxnSpPr>
              <a:stCxn id="112" idx="6"/>
              <a:endCxn id="113" idx="2"/>
            </p:cNvCxnSpPr>
            <p:nvPr/>
          </p:nvCxnSpPr>
          <p:spPr>
            <a:xfrm>
              <a:off x="3072508" y="343682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Прямая соединительная линия 162"/>
            <p:cNvCxnSpPr>
              <a:stCxn id="98" idx="6"/>
              <a:endCxn id="99" idx="2"/>
            </p:cNvCxnSpPr>
            <p:nvPr/>
          </p:nvCxnSpPr>
          <p:spPr>
            <a:xfrm>
              <a:off x="1178887" y="5874817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4" name="Вес дуг"/>
          <p:cNvGrpSpPr/>
          <p:nvPr/>
        </p:nvGrpSpPr>
        <p:grpSpPr>
          <a:xfrm>
            <a:off x="574431" y="1459905"/>
            <a:ext cx="3373342" cy="2828122"/>
            <a:chOff x="562716" y="3420305"/>
            <a:chExt cx="3373342" cy="2828122"/>
          </a:xfrm>
        </p:grpSpPr>
        <p:sp>
          <p:nvSpPr>
            <p:cNvPr id="165" name="AC"/>
            <p:cNvSpPr/>
            <p:nvPr/>
          </p:nvSpPr>
          <p:spPr>
            <a:xfrm>
              <a:off x="697034" y="5322021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66" name="AB"/>
            <p:cNvSpPr/>
            <p:nvPr/>
          </p:nvSpPr>
          <p:spPr>
            <a:xfrm>
              <a:off x="1259208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7" name="AB"/>
            <p:cNvSpPr/>
            <p:nvPr/>
          </p:nvSpPr>
          <p:spPr>
            <a:xfrm>
              <a:off x="2215324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8" name="AB"/>
            <p:cNvSpPr/>
            <p:nvPr/>
          </p:nvSpPr>
          <p:spPr>
            <a:xfrm>
              <a:off x="3171441" y="5912493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9" name="CB"/>
            <p:cNvSpPr/>
            <p:nvPr/>
          </p:nvSpPr>
          <p:spPr>
            <a:xfrm>
              <a:off x="1621390" y="531064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70" name="CF"/>
            <p:cNvSpPr/>
            <p:nvPr/>
          </p:nvSpPr>
          <p:spPr>
            <a:xfrm>
              <a:off x="1153650" y="50080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1" name="AB"/>
            <p:cNvSpPr/>
            <p:nvPr/>
          </p:nvSpPr>
          <p:spPr>
            <a:xfrm>
              <a:off x="3527811" y="530761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2" name="CD"/>
            <p:cNvSpPr/>
            <p:nvPr/>
          </p:nvSpPr>
          <p:spPr>
            <a:xfrm>
              <a:off x="562716" y="4477523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73" name="BE"/>
            <p:cNvSpPr/>
            <p:nvPr/>
          </p:nvSpPr>
          <p:spPr>
            <a:xfrm>
              <a:off x="593293" y="36589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74" name="ED"/>
            <p:cNvSpPr/>
            <p:nvPr/>
          </p:nvSpPr>
          <p:spPr>
            <a:xfrm>
              <a:off x="3072472" y="499303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5" name="CB"/>
            <p:cNvSpPr/>
            <p:nvPr/>
          </p:nvSpPr>
          <p:spPr>
            <a:xfrm>
              <a:off x="2475266" y="532967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6" name="CF"/>
            <p:cNvSpPr/>
            <p:nvPr/>
          </p:nvSpPr>
          <p:spPr>
            <a:xfrm>
              <a:off x="2096354" y="500801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7" name="CF"/>
            <p:cNvSpPr/>
            <p:nvPr/>
          </p:nvSpPr>
          <p:spPr>
            <a:xfrm>
              <a:off x="1166738" y="4182992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78" name="ED"/>
            <p:cNvSpPr/>
            <p:nvPr/>
          </p:nvSpPr>
          <p:spPr>
            <a:xfrm>
              <a:off x="3086035" y="416997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79" name="CF"/>
            <p:cNvSpPr/>
            <p:nvPr/>
          </p:nvSpPr>
          <p:spPr>
            <a:xfrm>
              <a:off x="2123515" y="416838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180" name="AB"/>
            <p:cNvSpPr/>
            <p:nvPr/>
          </p:nvSpPr>
          <p:spPr>
            <a:xfrm>
              <a:off x="2488505" y="4416423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1" name="CB"/>
            <p:cNvSpPr/>
            <p:nvPr/>
          </p:nvSpPr>
          <p:spPr>
            <a:xfrm>
              <a:off x="1479842" y="4466986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2" name="AB"/>
            <p:cNvSpPr/>
            <p:nvPr/>
          </p:nvSpPr>
          <p:spPr>
            <a:xfrm>
              <a:off x="3453129" y="4438252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3" name="CF"/>
            <p:cNvSpPr/>
            <p:nvPr/>
          </p:nvSpPr>
          <p:spPr>
            <a:xfrm>
              <a:off x="1126996" y="3434908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16</a:t>
              </a:r>
            </a:p>
          </p:txBody>
        </p:sp>
        <p:sp>
          <p:nvSpPr>
            <p:cNvPr id="184" name="ED"/>
            <p:cNvSpPr/>
            <p:nvPr/>
          </p:nvSpPr>
          <p:spPr>
            <a:xfrm>
              <a:off x="3046293" y="3421886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185" name="CF"/>
            <p:cNvSpPr/>
            <p:nvPr/>
          </p:nvSpPr>
          <p:spPr>
            <a:xfrm>
              <a:off x="2083772" y="342030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86" name="AB"/>
            <p:cNvSpPr/>
            <p:nvPr/>
          </p:nvSpPr>
          <p:spPr>
            <a:xfrm>
              <a:off x="2518354" y="3638940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7" name="CB"/>
            <p:cNvSpPr/>
            <p:nvPr/>
          </p:nvSpPr>
          <p:spPr>
            <a:xfrm>
              <a:off x="1509692" y="368950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88" name="AB"/>
            <p:cNvSpPr/>
            <p:nvPr/>
          </p:nvSpPr>
          <p:spPr>
            <a:xfrm>
              <a:off x="3380260" y="3661945"/>
              <a:ext cx="534814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248" name="вершины база цветная"/>
          <p:cNvGrpSpPr/>
          <p:nvPr/>
        </p:nvGrpSpPr>
        <p:grpSpPr>
          <a:xfrm>
            <a:off x="813682" y="1269807"/>
            <a:ext cx="3181514" cy="2813636"/>
            <a:chOff x="805355" y="3250055"/>
            <a:chExt cx="3181514" cy="2813636"/>
          </a:xfrm>
        </p:grpSpPr>
        <p:sp>
          <p:nvSpPr>
            <p:cNvPr id="249" name="Овал 248"/>
            <p:cNvSpPr/>
            <p:nvPr/>
          </p:nvSpPr>
          <p:spPr>
            <a:xfrm>
              <a:off x="805355" y="5688051"/>
              <a:ext cx="373532" cy="37353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720892" y="5688051"/>
              <a:ext cx="373532" cy="3735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805355" y="4844145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2698977" y="5688051"/>
              <a:ext cx="373532" cy="3735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3613337" y="5690159"/>
              <a:ext cx="373532" cy="373532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1729656" y="4843626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2698977" y="484414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3612174" y="484414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805355" y="4026183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1720892" y="4026183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2698977" y="4026183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3612174" y="4026183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805355" y="3250055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1720892" y="325005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2698977" y="325005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3612174" y="325005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ru-RU" dirty="0"/>
            </a:p>
          </p:txBody>
        </p:sp>
      </p:grpSp>
      <p:graphicFrame>
        <p:nvGraphicFramePr>
          <p:cNvPr id="4" name="таблица дуг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59684"/>
              </p:ext>
            </p:extLst>
          </p:nvPr>
        </p:nvGraphicFramePr>
        <p:xfrm>
          <a:off x="5315639" y="1319401"/>
          <a:ext cx="3526054" cy="2956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22">
                  <a:extLst>
                    <a:ext uri="{9D8B030D-6E8A-4147-A177-3AD203B41FA5}">
                      <a16:colId xmlns:a16="http://schemas.microsoft.com/office/drawing/2014/main" val="2227568867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704380358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840827813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62067329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3388838264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25170100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680317456"/>
                    </a:ext>
                  </a:extLst>
                </a:gridCol>
              </a:tblGrid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3496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4649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707534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40127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7322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3379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965694"/>
                  </a:ext>
                </a:extLst>
              </a:tr>
            </a:tbl>
          </a:graphicData>
        </a:graphic>
      </p:graphicFrame>
      <p:graphicFrame>
        <p:nvGraphicFramePr>
          <p:cNvPr id="6" name="таблица вершин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663388"/>
              </p:ext>
            </p:extLst>
          </p:nvPr>
        </p:nvGraphicFramePr>
        <p:xfrm>
          <a:off x="5294418" y="1336874"/>
          <a:ext cx="3526054" cy="2956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22">
                  <a:extLst>
                    <a:ext uri="{9D8B030D-6E8A-4147-A177-3AD203B41FA5}">
                      <a16:colId xmlns:a16="http://schemas.microsoft.com/office/drawing/2014/main" val="2227568867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704380358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2840827813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62067329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3388838264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1251701000"/>
                    </a:ext>
                  </a:extLst>
                </a:gridCol>
                <a:gridCol w="503722">
                  <a:extLst>
                    <a:ext uri="{9D8B030D-6E8A-4147-A177-3AD203B41FA5}">
                      <a16:colId xmlns:a16="http://schemas.microsoft.com/office/drawing/2014/main" val="680317456"/>
                    </a:ext>
                  </a:extLst>
                </a:gridCol>
              </a:tblGrid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634963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4649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707534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440127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97322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33798"/>
                  </a:ext>
                </a:extLst>
              </a:tr>
              <a:tr h="4223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965694"/>
                  </a:ext>
                </a:extLst>
              </a:tr>
            </a:tbl>
          </a:graphicData>
        </a:graphic>
      </p:graphicFrame>
      <p:grpSp>
        <p:nvGrpSpPr>
          <p:cNvPr id="138" name="вершины база ч/б"/>
          <p:cNvGrpSpPr/>
          <p:nvPr/>
        </p:nvGrpSpPr>
        <p:grpSpPr>
          <a:xfrm>
            <a:off x="802760" y="1269807"/>
            <a:ext cx="3181514" cy="2813636"/>
            <a:chOff x="805355" y="3250055"/>
            <a:chExt cx="3181514" cy="2813636"/>
          </a:xfrm>
        </p:grpSpPr>
        <p:sp>
          <p:nvSpPr>
            <p:cNvPr id="189" name="Овал 188"/>
            <p:cNvSpPr/>
            <p:nvPr/>
          </p:nvSpPr>
          <p:spPr>
            <a:xfrm>
              <a:off x="805355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dk1"/>
                  </a:solidFill>
                </a:rPr>
                <a:t>A</a:t>
              </a:r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1720892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805355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2698977" y="568805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3613337" y="5690159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1729656" y="4843626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2698977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3612174" y="484414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805355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1720892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2698977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3612174" y="402618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805355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1720892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2698977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3612174" y="325005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/>
                <a:t>B</a:t>
              </a:r>
              <a:endParaRPr lang="ru-RU" sz="2000" dirty="0"/>
            </a:p>
          </p:txBody>
        </p:sp>
      </p:grpSp>
      <p:sp>
        <p:nvSpPr>
          <p:cNvPr id="16" name="Правая фигурная скобка 15"/>
          <p:cNvSpPr/>
          <p:nvPr/>
        </p:nvSpPr>
        <p:spPr>
          <a:xfrm>
            <a:off x="3977290" y="1382604"/>
            <a:ext cx="265933" cy="2589183"/>
          </a:xfrm>
          <a:prstGeom prst="rightBrace">
            <a:avLst>
              <a:gd name="adj1" fmla="val 82617"/>
              <a:gd name="adj2" fmla="val 5058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авая фигурная скобка 211"/>
          <p:cNvSpPr/>
          <p:nvPr/>
        </p:nvSpPr>
        <p:spPr>
          <a:xfrm flipH="1">
            <a:off x="4882462" y="1492636"/>
            <a:ext cx="265933" cy="2589183"/>
          </a:xfrm>
          <a:prstGeom prst="rightBrace">
            <a:avLst>
              <a:gd name="adj1" fmla="val 82617"/>
              <a:gd name="adj2" fmla="val 4381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89211" y="24531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Зеленый"/>
          <p:cNvSpPr/>
          <p:nvPr/>
        </p:nvSpPr>
        <p:spPr>
          <a:xfrm>
            <a:off x="1653092" y="5586547"/>
            <a:ext cx="491440" cy="4022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св-фиолетовый"/>
          <p:cNvSpPr/>
          <p:nvPr/>
        </p:nvSpPr>
        <p:spPr>
          <a:xfrm>
            <a:off x="6168422" y="5586547"/>
            <a:ext cx="491440" cy="402262"/>
          </a:xfrm>
          <a:prstGeom prst="rect">
            <a:avLst/>
          </a:prstGeom>
          <a:solidFill>
            <a:srgbClr val="E6E0EC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фиолетовый"/>
          <p:cNvSpPr/>
          <p:nvPr/>
        </p:nvSpPr>
        <p:spPr>
          <a:xfrm>
            <a:off x="3522076" y="5586547"/>
            <a:ext cx="491440" cy="402262"/>
          </a:xfrm>
          <a:prstGeom prst="rect">
            <a:avLst/>
          </a:prstGeom>
          <a:solidFill>
            <a:srgbClr val="B3A2C7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розовый"/>
          <p:cNvSpPr/>
          <p:nvPr/>
        </p:nvSpPr>
        <p:spPr>
          <a:xfrm>
            <a:off x="1671889" y="6059688"/>
            <a:ext cx="491440" cy="402262"/>
          </a:xfrm>
          <a:prstGeom prst="rect">
            <a:avLst/>
          </a:prstGeom>
          <a:solidFill>
            <a:srgbClr val="FFC1C0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6" name="Рисунок 225" descr="клик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67372" y="5797696"/>
            <a:ext cx="360000" cy="495153"/>
          </a:xfrm>
          <a:prstGeom prst="rect">
            <a:avLst/>
          </a:prstGeom>
        </p:spPr>
      </p:pic>
      <p:sp>
        <p:nvSpPr>
          <p:cNvPr id="19" name="=0"/>
          <p:cNvSpPr txBox="1"/>
          <p:nvPr/>
        </p:nvSpPr>
        <p:spPr>
          <a:xfrm>
            <a:off x="2265262" y="560301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=0</a:t>
            </a:r>
          </a:p>
        </p:txBody>
      </p:sp>
      <p:sp>
        <p:nvSpPr>
          <p:cNvPr id="227" name="розовый формула"/>
          <p:cNvSpPr txBox="1"/>
          <p:nvPr/>
        </p:nvSpPr>
        <p:spPr>
          <a:xfrm>
            <a:off x="2284006" y="6076153"/>
            <a:ext cx="3386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=МИН(</a:t>
            </a:r>
            <a:r>
              <a:rPr lang="en-US" dirty="0"/>
              <a:t>R[2]C+R[1]C;RC[-2]+RC[-1])</a:t>
            </a:r>
            <a:endParaRPr lang="ru-RU" dirty="0"/>
          </a:p>
        </p:txBody>
      </p:sp>
      <p:sp>
        <p:nvSpPr>
          <p:cNvPr id="228" name="фиол.формула"/>
          <p:cNvSpPr txBox="1"/>
          <p:nvPr/>
        </p:nvSpPr>
        <p:spPr>
          <a:xfrm>
            <a:off x="4059908" y="56030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=</a:t>
            </a:r>
            <a:r>
              <a:rPr lang="en-US" dirty="0"/>
              <a:t>R[2]C+R[1]C</a:t>
            </a:r>
            <a:endParaRPr lang="ru-RU" dirty="0"/>
          </a:p>
        </p:txBody>
      </p:sp>
      <p:sp>
        <p:nvSpPr>
          <p:cNvPr id="229" name="Св-фиолетовый формула"/>
          <p:cNvSpPr txBox="1"/>
          <p:nvPr/>
        </p:nvSpPr>
        <p:spPr>
          <a:xfrm>
            <a:off x="6659862" y="5603012"/>
            <a:ext cx="15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=RC[-2]+RC[-1]</a:t>
            </a:r>
            <a:endParaRPr lang="ru-RU" dirty="0"/>
          </a:p>
        </p:txBody>
      </p:sp>
      <p:sp>
        <p:nvSpPr>
          <p:cNvPr id="20" name="показать значения"/>
          <p:cNvSpPr/>
          <p:nvPr/>
        </p:nvSpPr>
        <p:spPr>
          <a:xfrm>
            <a:off x="5098369" y="4520838"/>
            <a:ext cx="3770127" cy="450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Показать значения формул</a:t>
            </a:r>
          </a:p>
        </p:txBody>
      </p:sp>
    </p:spTree>
    <p:extLst>
      <p:ext uri="{BB962C8B-B14F-4D97-AF65-F5344CB8AC3E}">
        <p14:creationId xmlns:p14="http://schemas.microsoft.com/office/powerpoint/2010/main" val="195957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6" grpId="1" animBg="1"/>
      <p:bldP spid="212" grpId="0" animBg="1"/>
      <p:bldP spid="212" grpId="1" animBg="1"/>
      <p:bldP spid="17" grpId="0"/>
      <p:bldP spid="17" grpId="1"/>
      <p:bldP spid="18" grpId="0" animBg="1"/>
      <p:bldP spid="213" grpId="0" animBg="1"/>
      <p:bldP spid="224" grpId="0" animBg="1"/>
      <p:bldP spid="225" grpId="0" animBg="1"/>
      <p:bldP spid="19" grpId="0"/>
      <p:bldP spid="227" grpId="0"/>
      <p:bldP spid="228" grpId="0"/>
      <p:bldP spid="22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4397373" y="3592503"/>
            <a:ext cx="4537527" cy="1929354"/>
          </a:xfrm>
          <a:prstGeom prst="rect">
            <a:avLst/>
          </a:prstGeom>
          <a:solidFill>
            <a:srgbClr val="FFC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4394131" y="1415211"/>
            <a:ext cx="4537527" cy="21251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389211" y="1415211"/>
            <a:ext cx="4537527" cy="21251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89211" y="1046905"/>
            <a:ext cx="4537527" cy="3352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 динамического программирования</a:t>
            </a:r>
          </a:p>
        </p:txBody>
      </p:sp>
      <p:sp>
        <p:nvSpPr>
          <p:cNvPr id="90" name="Управляющая кнопка: возврат 89">
            <a:hlinkClick r:id="" action="ppaction://hlinkshowjump?jump=lastslideviewed" highlightClick="1"/>
          </p:cNvPr>
          <p:cNvSpPr/>
          <p:nvPr/>
        </p:nvSpPr>
        <p:spPr>
          <a:xfrm>
            <a:off x="8196718" y="6000114"/>
            <a:ext cx="730020" cy="512042"/>
          </a:xfrm>
          <a:prstGeom prst="actionButtonReturn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71961" y="1046905"/>
            <a:ext cx="3595199" cy="3327145"/>
          </a:xfrm>
          <a:prstGeom prst="roundRect">
            <a:avLst>
              <a:gd name="adj" fmla="val 21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grpSp>
        <p:nvGrpSpPr>
          <p:cNvPr id="139" name="Дуги"/>
          <p:cNvGrpSpPr/>
          <p:nvPr/>
        </p:nvGrpSpPr>
        <p:grpSpPr>
          <a:xfrm>
            <a:off x="1000448" y="1445894"/>
            <a:ext cx="2807982" cy="2440104"/>
            <a:chOff x="992121" y="3436821"/>
            <a:chExt cx="2807982" cy="2440104"/>
          </a:xfrm>
        </p:grpSpPr>
        <p:cxnSp>
          <p:nvCxnSpPr>
            <p:cNvPr id="140" name="Прямая соединительная линия 139"/>
            <p:cNvCxnSpPr>
              <a:stCxn id="98" idx="0"/>
              <a:endCxn id="100" idx="4"/>
            </p:cNvCxnSpPr>
            <p:nvPr/>
          </p:nvCxnSpPr>
          <p:spPr>
            <a:xfrm flipV="1">
              <a:off x="992121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1" name="Прямая соединительная линия 140"/>
            <p:cNvCxnSpPr>
              <a:stCxn id="99" idx="0"/>
            </p:cNvCxnSpPr>
            <p:nvPr/>
          </p:nvCxnSpPr>
          <p:spPr>
            <a:xfrm flipV="1">
              <a:off x="1907657" y="5217158"/>
              <a:ext cx="8764" cy="470894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2" name="Прямая соединительная линия 141"/>
            <p:cNvCxnSpPr>
              <a:stCxn id="99" idx="6"/>
              <a:endCxn id="101" idx="2"/>
            </p:cNvCxnSpPr>
            <p:nvPr/>
          </p:nvCxnSpPr>
          <p:spPr>
            <a:xfrm>
              <a:off x="2094423" y="5874817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3" name="Прямая соединительная линия 142"/>
            <p:cNvCxnSpPr>
              <a:stCxn id="101" idx="6"/>
              <a:endCxn id="102" idx="2"/>
            </p:cNvCxnSpPr>
            <p:nvPr/>
          </p:nvCxnSpPr>
          <p:spPr>
            <a:xfrm>
              <a:off x="3072509" y="5874817"/>
              <a:ext cx="540828" cy="2108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Прямая соединительная линия 143"/>
            <p:cNvCxnSpPr>
              <a:stCxn id="101" idx="0"/>
              <a:endCxn id="104" idx="4"/>
            </p:cNvCxnSpPr>
            <p:nvPr/>
          </p:nvCxnSpPr>
          <p:spPr>
            <a:xfrm flipV="1">
              <a:off x="2885742" y="5217677"/>
              <a:ext cx="0" cy="470375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5" name="Прямая соединительная линия 144"/>
            <p:cNvCxnSpPr>
              <a:stCxn id="102" idx="0"/>
              <a:endCxn id="105" idx="4"/>
            </p:cNvCxnSpPr>
            <p:nvPr/>
          </p:nvCxnSpPr>
          <p:spPr>
            <a:xfrm flipH="1" flipV="1">
              <a:off x="3798940" y="5217677"/>
              <a:ext cx="1163" cy="47248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Прямая соединительная линия 145"/>
            <p:cNvCxnSpPr>
              <a:stCxn id="100" idx="6"/>
            </p:cNvCxnSpPr>
            <p:nvPr/>
          </p:nvCxnSpPr>
          <p:spPr>
            <a:xfrm flipV="1">
              <a:off x="1178887" y="5030392"/>
              <a:ext cx="550768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7" name="Прямая соединительная линия 146"/>
            <p:cNvCxnSpPr>
              <a:endCxn id="104" idx="2"/>
            </p:cNvCxnSpPr>
            <p:nvPr/>
          </p:nvCxnSpPr>
          <p:spPr>
            <a:xfrm>
              <a:off x="2103188" y="5030392"/>
              <a:ext cx="595789" cy="519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8" name="Прямая соединительная линия 147"/>
            <p:cNvCxnSpPr>
              <a:stCxn id="104" idx="6"/>
              <a:endCxn id="105" idx="2"/>
            </p:cNvCxnSpPr>
            <p:nvPr/>
          </p:nvCxnSpPr>
          <p:spPr>
            <a:xfrm>
              <a:off x="3072508" y="503091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49" name="Прямая соединительная линия 148"/>
            <p:cNvCxnSpPr>
              <a:stCxn id="100" idx="0"/>
              <a:endCxn id="106" idx="4"/>
            </p:cNvCxnSpPr>
            <p:nvPr/>
          </p:nvCxnSpPr>
          <p:spPr>
            <a:xfrm flipV="1">
              <a:off x="992121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0" name="Прямая соединительная линия 149"/>
            <p:cNvCxnSpPr>
              <a:endCxn id="107" idx="4"/>
            </p:cNvCxnSpPr>
            <p:nvPr/>
          </p:nvCxnSpPr>
          <p:spPr>
            <a:xfrm flipH="1" flipV="1">
              <a:off x="1907657" y="4399715"/>
              <a:ext cx="8764" cy="443912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1" name="Прямая соединительная линия 150"/>
            <p:cNvCxnSpPr>
              <a:stCxn id="104" idx="0"/>
            </p:cNvCxnSpPr>
            <p:nvPr/>
          </p:nvCxnSpPr>
          <p:spPr>
            <a:xfrm flipV="1">
              <a:off x="2885742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2" name="Прямая соединительная линия 151"/>
            <p:cNvCxnSpPr>
              <a:stCxn id="105" idx="0"/>
              <a:endCxn id="109" idx="4"/>
            </p:cNvCxnSpPr>
            <p:nvPr/>
          </p:nvCxnSpPr>
          <p:spPr>
            <a:xfrm flipV="1">
              <a:off x="3798939" y="4399715"/>
              <a:ext cx="0" cy="44443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3" name="Прямая соединительная линия 152"/>
            <p:cNvCxnSpPr>
              <a:stCxn id="106" idx="6"/>
              <a:endCxn id="107" idx="2"/>
            </p:cNvCxnSpPr>
            <p:nvPr/>
          </p:nvCxnSpPr>
          <p:spPr>
            <a:xfrm>
              <a:off x="1178887" y="4212949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4" name="Прямая соединительная линия 153"/>
            <p:cNvCxnSpPr>
              <a:stCxn id="107" idx="6"/>
            </p:cNvCxnSpPr>
            <p:nvPr/>
          </p:nvCxnSpPr>
          <p:spPr>
            <a:xfrm>
              <a:off x="2094423" y="4212949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5" name="Прямая соединительная линия 154"/>
            <p:cNvCxnSpPr>
              <a:endCxn id="109" idx="2"/>
            </p:cNvCxnSpPr>
            <p:nvPr/>
          </p:nvCxnSpPr>
          <p:spPr>
            <a:xfrm>
              <a:off x="3072508" y="4212949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6" name="Прямая соединительная линия 155"/>
            <p:cNvCxnSpPr>
              <a:stCxn id="106" idx="0"/>
              <a:endCxn id="110" idx="4"/>
            </p:cNvCxnSpPr>
            <p:nvPr/>
          </p:nvCxnSpPr>
          <p:spPr>
            <a:xfrm flipV="1">
              <a:off x="992121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7" name="Прямая соединительная линия 156"/>
            <p:cNvCxnSpPr>
              <a:stCxn id="107" idx="0"/>
              <a:endCxn id="111" idx="4"/>
            </p:cNvCxnSpPr>
            <p:nvPr/>
          </p:nvCxnSpPr>
          <p:spPr>
            <a:xfrm flipV="1">
              <a:off x="1907657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8" name="Прямая соединительная линия 157"/>
            <p:cNvCxnSpPr>
              <a:endCxn id="112" idx="4"/>
            </p:cNvCxnSpPr>
            <p:nvPr/>
          </p:nvCxnSpPr>
          <p:spPr>
            <a:xfrm flipV="1">
              <a:off x="2885742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59" name="Прямая соединительная линия 158"/>
            <p:cNvCxnSpPr>
              <a:stCxn id="109" idx="0"/>
              <a:endCxn id="113" idx="4"/>
            </p:cNvCxnSpPr>
            <p:nvPr/>
          </p:nvCxnSpPr>
          <p:spPr>
            <a:xfrm flipV="1">
              <a:off x="3798939" y="3623587"/>
              <a:ext cx="0" cy="402596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0" name="Прямая соединительная линия 159"/>
            <p:cNvCxnSpPr>
              <a:stCxn id="110" idx="6"/>
              <a:endCxn id="111" idx="2"/>
            </p:cNvCxnSpPr>
            <p:nvPr/>
          </p:nvCxnSpPr>
          <p:spPr>
            <a:xfrm>
              <a:off x="1178887" y="3436821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1" name="Прямая соединительная линия 160"/>
            <p:cNvCxnSpPr>
              <a:stCxn id="111" idx="6"/>
              <a:endCxn id="112" idx="2"/>
            </p:cNvCxnSpPr>
            <p:nvPr/>
          </p:nvCxnSpPr>
          <p:spPr>
            <a:xfrm>
              <a:off x="2094423" y="3436821"/>
              <a:ext cx="604553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2" name="Прямая соединительная линия 161"/>
            <p:cNvCxnSpPr>
              <a:stCxn id="112" idx="6"/>
              <a:endCxn id="113" idx="2"/>
            </p:cNvCxnSpPr>
            <p:nvPr/>
          </p:nvCxnSpPr>
          <p:spPr>
            <a:xfrm>
              <a:off x="3072508" y="3436821"/>
              <a:ext cx="53966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Прямая соединительная линия 162"/>
            <p:cNvCxnSpPr>
              <a:stCxn id="98" idx="6"/>
              <a:endCxn id="99" idx="2"/>
            </p:cNvCxnSpPr>
            <p:nvPr/>
          </p:nvCxnSpPr>
          <p:spPr>
            <a:xfrm>
              <a:off x="1178887" y="5874817"/>
              <a:ext cx="542005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4" name="Вес дуг"/>
          <p:cNvGrpSpPr/>
          <p:nvPr/>
        </p:nvGrpSpPr>
        <p:grpSpPr>
          <a:xfrm>
            <a:off x="574431" y="1459905"/>
            <a:ext cx="3373342" cy="2828122"/>
            <a:chOff x="562716" y="3420305"/>
            <a:chExt cx="3373342" cy="2828122"/>
          </a:xfrm>
        </p:grpSpPr>
        <p:sp>
          <p:nvSpPr>
            <p:cNvPr id="165" name="AC"/>
            <p:cNvSpPr/>
            <p:nvPr/>
          </p:nvSpPr>
          <p:spPr>
            <a:xfrm>
              <a:off x="697034" y="5322021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</a:p>
          </p:txBody>
        </p:sp>
        <p:sp>
          <p:nvSpPr>
            <p:cNvPr id="166" name="AB"/>
            <p:cNvSpPr/>
            <p:nvPr/>
          </p:nvSpPr>
          <p:spPr>
            <a:xfrm>
              <a:off x="1259208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7" name="AB"/>
            <p:cNvSpPr/>
            <p:nvPr/>
          </p:nvSpPr>
          <p:spPr>
            <a:xfrm>
              <a:off x="2215324" y="5932187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8" name="AB"/>
            <p:cNvSpPr/>
            <p:nvPr/>
          </p:nvSpPr>
          <p:spPr>
            <a:xfrm>
              <a:off x="3171441" y="5912493"/>
              <a:ext cx="359520" cy="3162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9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9" name="CB"/>
            <p:cNvSpPr/>
            <p:nvPr/>
          </p:nvSpPr>
          <p:spPr>
            <a:xfrm>
              <a:off x="1621390" y="531064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70" name="CF"/>
            <p:cNvSpPr/>
            <p:nvPr/>
          </p:nvSpPr>
          <p:spPr>
            <a:xfrm>
              <a:off x="1153650" y="50080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1" name="AB"/>
            <p:cNvSpPr/>
            <p:nvPr/>
          </p:nvSpPr>
          <p:spPr>
            <a:xfrm>
              <a:off x="3527811" y="5307619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2" name="CD"/>
            <p:cNvSpPr/>
            <p:nvPr/>
          </p:nvSpPr>
          <p:spPr>
            <a:xfrm>
              <a:off x="562716" y="4477523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173" name="BE"/>
            <p:cNvSpPr/>
            <p:nvPr/>
          </p:nvSpPr>
          <p:spPr>
            <a:xfrm>
              <a:off x="593293" y="365892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74" name="ED"/>
            <p:cNvSpPr/>
            <p:nvPr/>
          </p:nvSpPr>
          <p:spPr>
            <a:xfrm>
              <a:off x="3072472" y="499303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5" name="CB"/>
            <p:cNvSpPr/>
            <p:nvPr/>
          </p:nvSpPr>
          <p:spPr>
            <a:xfrm>
              <a:off x="2475266" y="532967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6" name="CF"/>
            <p:cNvSpPr/>
            <p:nvPr/>
          </p:nvSpPr>
          <p:spPr>
            <a:xfrm>
              <a:off x="2096354" y="500801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77" name="CF"/>
            <p:cNvSpPr/>
            <p:nvPr/>
          </p:nvSpPr>
          <p:spPr>
            <a:xfrm>
              <a:off x="1166738" y="4182992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178" name="ED"/>
            <p:cNvSpPr/>
            <p:nvPr/>
          </p:nvSpPr>
          <p:spPr>
            <a:xfrm>
              <a:off x="3086035" y="4169970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179" name="CF"/>
            <p:cNvSpPr/>
            <p:nvPr/>
          </p:nvSpPr>
          <p:spPr>
            <a:xfrm>
              <a:off x="2123515" y="4168389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180" name="AB"/>
            <p:cNvSpPr/>
            <p:nvPr/>
          </p:nvSpPr>
          <p:spPr>
            <a:xfrm>
              <a:off x="2488505" y="4416423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1" name="CB"/>
            <p:cNvSpPr/>
            <p:nvPr/>
          </p:nvSpPr>
          <p:spPr>
            <a:xfrm>
              <a:off x="1479842" y="4466986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2" name="AB"/>
            <p:cNvSpPr/>
            <p:nvPr/>
          </p:nvSpPr>
          <p:spPr>
            <a:xfrm>
              <a:off x="3453129" y="4438252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3" name="CF"/>
            <p:cNvSpPr/>
            <p:nvPr/>
          </p:nvSpPr>
          <p:spPr>
            <a:xfrm>
              <a:off x="1126996" y="3434908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16</a:t>
              </a:r>
            </a:p>
          </p:txBody>
        </p:sp>
        <p:sp>
          <p:nvSpPr>
            <p:cNvPr id="184" name="ED"/>
            <p:cNvSpPr/>
            <p:nvPr/>
          </p:nvSpPr>
          <p:spPr>
            <a:xfrm>
              <a:off x="3046293" y="3421886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15</a:t>
              </a:r>
            </a:p>
          </p:txBody>
        </p:sp>
        <p:sp>
          <p:nvSpPr>
            <p:cNvPr id="185" name="CF"/>
            <p:cNvSpPr/>
            <p:nvPr/>
          </p:nvSpPr>
          <p:spPr>
            <a:xfrm>
              <a:off x="2083772" y="3420305"/>
              <a:ext cx="602659" cy="343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186" name="AB"/>
            <p:cNvSpPr/>
            <p:nvPr/>
          </p:nvSpPr>
          <p:spPr>
            <a:xfrm>
              <a:off x="2518354" y="3638940"/>
              <a:ext cx="408247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4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7" name="CB"/>
            <p:cNvSpPr/>
            <p:nvPr/>
          </p:nvSpPr>
          <p:spPr>
            <a:xfrm>
              <a:off x="1509692" y="3689502"/>
              <a:ext cx="542298" cy="340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</a:t>
              </a:r>
            </a:p>
          </p:txBody>
        </p:sp>
        <p:sp>
          <p:nvSpPr>
            <p:cNvPr id="188" name="AB"/>
            <p:cNvSpPr/>
            <p:nvPr/>
          </p:nvSpPr>
          <p:spPr>
            <a:xfrm>
              <a:off x="3380260" y="3661945"/>
              <a:ext cx="534814" cy="3591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7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49" name="зеленый круг"/>
          <p:cNvSpPr/>
          <p:nvPr/>
        </p:nvSpPr>
        <p:spPr>
          <a:xfrm>
            <a:off x="813682" y="3707803"/>
            <a:ext cx="373532" cy="37353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" name="св.голубые"/>
          <p:cNvGrpSpPr/>
          <p:nvPr/>
        </p:nvGrpSpPr>
        <p:grpSpPr>
          <a:xfrm>
            <a:off x="1729219" y="3707803"/>
            <a:ext cx="2265977" cy="375640"/>
            <a:chOff x="1729219" y="3707803"/>
            <a:chExt cx="2265977" cy="375640"/>
          </a:xfrm>
        </p:grpSpPr>
        <p:sp>
          <p:nvSpPr>
            <p:cNvPr id="250" name="Овал 249"/>
            <p:cNvSpPr/>
            <p:nvPr/>
          </p:nvSpPr>
          <p:spPr>
            <a:xfrm>
              <a:off x="1729219" y="3707803"/>
              <a:ext cx="373532" cy="3735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2707304" y="3707803"/>
              <a:ext cx="373532" cy="3735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3621664" y="3709911"/>
              <a:ext cx="373532" cy="37353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5" name="фиолетовые"/>
          <p:cNvGrpSpPr/>
          <p:nvPr/>
        </p:nvGrpSpPr>
        <p:grpSpPr>
          <a:xfrm>
            <a:off x="813682" y="1269807"/>
            <a:ext cx="373532" cy="1967622"/>
            <a:chOff x="813682" y="1269807"/>
            <a:chExt cx="373532" cy="1967622"/>
          </a:xfrm>
        </p:grpSpPr>
        <p:sp>
          <p:nvSpPr>
            <p:cNvPr id="251" name="Овал 250"/>
            <p:cNvSpPr/>
            <p:nvPr/>
          </p:nvSpPr>
          <p:spPr>
            <a:xfrm>
              <a:off x="813682" y="2863897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813682" y="2045935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813682" y="1269807"/>
              <a:ext cx="373532" cy="37353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6" name="розовые"/>
          <p:cNvGrpSpPr/>
          <p:nvPr/>
        </p:nvGrpSpPr>
        <p:grpSpPr>
          <a:xfrm>
            <a:off x="1729219" y="1269807"/>
            <a:ext cx="2264814" cy="1967622"/>
            <a:chOff x="1729219" y="1269807"/>
            <a:chExt cx="2264814" cy="1967622"/>
          </a:xfrm>
        </p:grpSpPr>
        <p:sp>
          <p:nvSpPr>
            <p:cNvPr id="254" name="Овал 253"/>
            <p:cNvSpPr/>
            <p:nvPr/>
          </p:nvSpPr>
          <p:spPr>
            <a:xfrm>
              <a:off x="1737983" y="2863378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2707304" y="2863897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3620501" y="2863897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1729219" y="204593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2707304" y="204593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3620501" y="2045935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1729219" y="1269807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2707304" y="1269807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3620501" y="1269807"/>
              <a:ext cx="373532" cy="373532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endParaRPr lang="ru-RU" dirty="0"/>
            </a:p>
          </p:txBody>
        </p:sp>
      </p:grpSp>
      <p:sp>
        <p:nvSpPr>
          <p:cNvPr id="16" name="Правая фигурная скобка 15"/>
          <p:cNvSpPr/>
          <p:nvPr/>
        </p:nvSpPr>
        <p:spPr>
          <a:xfrm>
            <a:off x="3977290" y="1382604"/>
            <a:ext cx="265933" cy="2589183"/>
          </a:xfrm>
          <a:prstGeom prst="rightBrace">
            <a:avLst>
              <a:gd name="adj1" fmla="val 82617"/>
              <a:gd name="adj2" fmla="val 5058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"/>
          <p:cNvSpPr txBox="1"/>
          <p:nvPr/>
        </p:nvSpPr>
        <p:spPr>
          <a:xfrm>
            <a:off x="4389211" y="24531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var.."/>
          <p:cNvSpPr txBox="1"/>
          <p:nvPr/>
        </p:nvSpPr>
        <p:spPr>
          <a:xfrm>
            <a:off x="549574" y="4506194"/>
            <a:ext cx="415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const</a:t>
            </a:r>
            <a:r>
              <a:rPr lang="en-US" sz="2000" b="1" dirty="0"/>
              <a:t> </a:t>
            </a:r>
            <a:r>
              <a:rPr lang="en-US" sz="2000" dirty="0"/>
              <a:t>n=7;</a:t>
            </a:r>
          </a:p>
          <a:p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dirty="0"/>
              <a:t>A: </a:t>
            </a:r>
            <a:r>
              <a:rPr lang="en-US" sz="2000" b="1" dirty="0"/>
              <a:t>array </a:t>
            </a:r>
            <a:r>
              <a:rPr lang="en-US" sz="2000" dirty="0"/>
              <a:t>[1..n, 1..n] </a:t>
            </a:r>
            <a:r>
              <a:rPr lang="en-US" sz="2000" b="1" dirty="0"/>
              <a:t>of </a:t>
            </a:r>
            <a:r>
              <a:rPr lang="en-US" sz="2000" dirty="0"/>
              <a:t>integer;</a:t>
            </a:r>
          </a:p>
          <a:p>
            <a:r>
              <a:rPr lang="en-US" sz="2000" dirty="0"/>
              <a:t>          </a:t>
            </a:r>
            <a:r>
              <a:rPr lang="en-US" sz="2000" dirty="0" err="1"/>
              <a:t>i,j,k</a:t>
            </a:r>
            <a:r>
              <a:rPr lang="en-US" sz="2000" dirty="0"/>
              <a:t>: integer;</a:t>
            </a:r>
            <a:endParaRPr lang="en-US" sz="2000" b="1" dirty="0"/>
          </a:p>
        </p:txBody>
      </p:sp>
      <p:sp>
        <p:nvSpPr>
          <p:cNvPr id="8" name="ввод"/>
          <p:cNvSpPr/>
          <p:nvPr/>
        </p:nvSpPr>
        <p:spPr>
          <a:xfrm>
            <a:off x="571961" y="45303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begin</a:t>
            </a:r>
          </a:p>
          <a:p>
            <a:r>
              <a:rPr lang="ru-RU" sz="2000" b="1" dirty="0"/>
              <a:t>  </a:t>
            </a:r>
            <a:r>
              <a:rPr lang="ru-RU" sz="2000" dirty="0"/>
              <a:t>// порядок: 4, 3, 9, 2, 8, ..., 15</a:t>
            </a:r>
          </a:p>
          <a:p>
            <a:r>
              <a:rPr lang="pt-BR" sz="2000" b="1" dirty="0"/>
              <a:t>for </a:t>
            </a:r>
            <a:r>
              <a:rPr lang="pt-BR" sz="2000" dirty="0"/>
              <a:t>i:=1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</a:p>
          <a:p>
            <a:r>
              <a:rPr lang="pt-BR" sz="2000" b="1" dirty="0"/>
              <a:t>    for </a:t>
            </a:r>
            <a:r>
              <a:rPr lang="pt-BR" sz="2000" dirty="0"/>
              <a:t>j:=1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</a:p>
          <a:p>
            <a:r>
              <a:rPr lang="en-US" sz="2000" b="1" dirty="0"/>
              <a:t>        if </a:t>
            </a:r>
            <a:r>
              <a:rPr lang="en-US" sz="2000" dirty="0"/>
              <a:t>(</a:t>
            </a:r>
            <a:r>
              <a:rPr lang="en-US" sz="2000" dirty="0" err="1"/>
              <a:t>i+j</a:t>
            </a:r>
            <a:r>
              <a:rPr lang="en-US" sz="2000" dirty="0"/>
              <a:t>) </a:t>
            </a:r>
            <a:r>
              <a:rPr lang="en-US" sz="2000" b="1" dirty="0"/>
              <a:t>mod </a:t>
            </a:r>
            <a:r>
              <a:rPr lang="en-US" sz="2000" dirty="0"/>
              <a:t>2 &lt;&gt;0 </a:t>
            </a:r>
            <a:r>
              <a:rPr lang="en-US" sz="2000" b="1" dirty="0"/>
              <a:t>then </a:t>
            </a:r>
            <a:endParaRPr lang="ru-RU" sz="2000" b="1" dirty="0"/>
          </a:p>
          <a:p>
            <a:r>
              <a:rPr lang="ru-RU" sz="2000" b="1" dirty="0"/>
              <a:t>	</a:t>
            </a:r>
            <a:r>
              <a:rPr lang="en-US" sz="2000" dirty="0"/>
              <a:t>read(A[</a:t>
            </a:r>
            <a:r>
              <a:rPr lang="en-US" sz="2000" dirty="0" err="1"/>
              <a:t>i,j</a:t>
            </a:r>
            <a:r>
              <a:rPr lang="en-US" sz="2000" dirty="0"/>
              <a:t>]);</a:t>
            </a:r>
            <a:endParaRPr lang="ru-RU" sz="2000" dirty="0"/>
          </a:p>
        </p:txBody>
      </p:sp>
      <p:sp>
        <p:nvSpPr>
          <p:cNvPr id="9" name="розовые"/>
          <p:cNvSpPr/>
          <p:nvPr/>
        </p:nvSpPr>
        <p:spPr>
          <a:xfrm>
            <a:off x="4389211" y="3561637"/>
            <a:ext cx="4200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for </a:t>
            </a:r>
            <a:r>
              <a:rPr lang="pt-BR" sz="2000" dirty="0"/>
              <a:t>i:=3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 </a:t>
            </a:r>
          </a:p>
          <a:p>
            <a:r>
              <a:rPr lang="pt-BR" sz="2000" b="1" dirty="0"/>
              <a:t>    for </a:t>
            </a:r>
            <a:r>
              <a:rPr lang="pt-BR" sz="2000" dirty="0"/>
              <a:t>j:=3 </a:t>
            </a:r>
            <a:r>
              <a:rPr lang="pt-BR" sz="2000" b="1" dirty="0"/>
              <a:t>to </a:t>
            </a:r>
            <a:r>
              <a:rPr lang="pt-BR" sz="2000" dirty="0"/>
              <a:t>n </a:t>
            </a:r>
            <a:r>
              <a:rPr lang="pt-BR" sz="2000" b="1" dirty="0"/>
              <a:t>do</a:t>
            </a:r>
          </a:p>
          <a:p>
            <a:r>
              <a:rPr lang="en-US" sz="2000" b="1" dirty="0"/>
              <a:t>       if </a:t>
            </a:r>
            <a:r>
              <a:rPr lang="en-US" sz="2000" dirty="0"/>
              <a:t>(</a:t>
            </a:r>
            <a:r>
              <a:rPr lang="en-US" sz="2000" dirty="0" err="1"/>
              <a:t>i+j</a:t>
            </a:r>
            <a:r>
              <a:rPr lang="en-US" sz="2000" dirty="0"/>
              <a:t>)</a:t>
            </a:r>
            <a:r>
              <a:rPr lang="en-US" sz="2000" b="1" dirty="0"/>
              <a:t>mod </a:t>
            </a:r>
            <a:r>
              <a:rPr lang="en-US" sz="2000" dirty="0"/>
              <a:t>2 =0 </a:t>
            </a:r>
            <a:r>
              <a:rPr lang="en-US" sz="2000" b="1" dirty="0"/>
              <a:t>then</a:t>
            </a:r>
          </a:p>
          <a:p>
            <a:r>
              <a:rPr lang="en-US" sz="2000" b="1" dirty="0"/>
              <a:t>          if </a:t>
            </a:r>
            <a:r>
              <a:rPr lang="en-US" sz="2000" dirty="0"/>
              <a:t>A[i,j-1]+A[i,j-2]&lt;A[i-1,j]+A[i-2,j] </a:t>
            </a:r>
          </a:p>
          <a:p>
            <a:r>
              <a:rPr lang="en-US" sz="2000" dirty="0"/>
              <a:t>                </a:t>
            </a:r>
            <a:r>
              <a:rPr lang="en-US" sz="2000" b="1" dirty="0"/>
              <a:t>then </a:t>
            </a:r>
            <a:r>
              <a:rPr lang="en-US" sz="2000" dirty="0"/>
              <a:t>A[</a:t>
            </a:r>
            <a:r>
              <a:rPr lang="en-US" sz="2000" dirty="0" err="1"/>
              <a:t>i,j</a:t>
            </a:r>
            <a:r>
              <a:rPr lang="en-US" sz="2000" dirty="0"/>
              <a:t>]:=A[i,j-1]+A[i,j-2]</a:t>
            </a:r>
          </a:p>
          <a:p>
            <a:r>
              <a:rPr lang="en-US" sz="2000" dirty="0"/>
              <a:t>                </a:t>
            </a:r>
            <a:r>
              <a:rPr lang="en-US" sz="2000" b="1" dirty="0"/>
              <a:t>else </a:t>
            </a:r>
            <a:r>
              <a:rPr lang="en-US" sz="2000" dirty="0"/>
              <a:t>A[</a:t>
            </a:r>
            <a:r>
              <a:rPr lang="en-US" sz="2000" dirty="0" err="1"/>
              <a:t>i,j</a:t>
            </a:r>
            <a:r>
              <a:rPr lang="en-US" sz="2000" dirty="0"/>
              <a:t>]:=A[i-1,j]+A[i-2,j];</a:t>
            </a:r>
          </a:p>
        </p:txBody>
      </p:sp>
      <p:sp>
        <p:nvSpPr>
          <p:cNvPr id="10" name="writeln..."/>
          <p:cNvSpPr/>
          <p:nvPr/>
        </p:nvSpPr>
        <p:spPr>
          <a:xfrm>
            <a:off x="4389211" y="5521857"/>
            <a:ext cx="4121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write(A[</a:t>
            </a:r>
            <a:r>
              <a:rPr lang="en-US" sz="2000" dirty="0" err="1"/>
              <a:t>n,n</a:t>
            </a:r>
            <a:r>
              <a:rPr lang="en-US" sz="2000" dirty="0"/>
              <a:t>]);</a:t>
            </a:r>
          </a:p>
          <a:p>
            <a:r>
              <a:rPr lang="en-US" sz="2000" dirty="0"/>
              <a:t> </a:t>
            </a:r>
            <a:r>
              <a:rPr lang="en-US" sz="2000" b="1" dirty="0"/>
              <a:t>end</a:t>
            </a:r>
            <a:r>
              <a:rPr lang="en-US" sz="2000" dirty="0"/>
              <a:t>.</a:t>
            </a:r>
            <a:endParaRPr lang="ru-RU" sz="2000" dirty="0"/>
          </a:p>
        </p:txBody>
      </p:sp>
      <p:grpSp>
        <p:nvGrpSpPr>
          <p:cNvPr id="114" name="фиолетовые ч/б"/>
          <p:cNvGrpSpPr/>
          <p:nvPr/>
        </p:nvGrpSpPr>
        <p:grpSpPr>
          <a:xfrm>
            <a:off x="801402" y="1257123"/>
            <a:ext cx="373532" cy="1967622"/>
            <a:chOff x="813682" y="1269807"/>
            <a:chExt cx="373532" cy="1967622"/>
          </a:xfrm>
        </p:grpSpPr>
        <p:sp>
          <p:nvSpPr>
            <p:cNvPr id="115" name="Овал 114"/>
            <p:cNvSpPr/>
            <p:nvPr/>
          </p:nvSpPr>
          <p:spPr>
            <a:xfrm>
              <a:off x="813682" y="286389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813682" y="204593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813682" y="126980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118" name="св.голубые ч/б"/>
          <p:cNvGrpSpPr/>
          <p:nvPr/>
        </p:nvGrpSpPr>
        <p:grpSpPr>
          <a:xfrm>
            <a:off x="1726879" y="3709350"/>
            <a:ext cx="2265977" cy="375640"/>
            <a:chOff x="1729219" y="3707803"/>
            <a:chExt cx="2265977" cy="375640"/>
          </a:xfrm>
        </p:grpSpPr>
        <p:sp>
          <p:nvSpPr>
            <p:cNvPr id="119" name="Овал 118"/>
            <p:cNvSpPr/>
            <p:nvPr/>
          </p:nvSpPr>
          <p:spPr>
            <a:xfrm>
              <a:off x="1729219" y="370780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2707304" y="3707803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3621664" y="3709911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</p:grpSp>
      <p:grpSp>
        <p:nvGrpSpPr>
          <p:cNvPr id="122" name="розовые ч/б"/>
          <p:cNvGrpSpPr/>
          <p:nvPr/>
        </p:nvGrpSpPr>
        <p:grpSpPr>
          <a:xfrm>
            <a:off x="1729219" y="1253270"/>
            <a:ext cx="2264814" cy="1967622"/>
            <a:chOff x="1729219" y="1269807"/>
            <a:chExt cx="2264814" cy="1967622"/>
          </a:xfrm>
        </p:grpSpPr>
        <p:sp>
          <p:nvSpPr>
            <p:cNvPr id="123" name="Овал 122"/>
            <p:cNvSpPr/>
            <p:nvPr/>
          </p:nvSpPr>
          <p:spPr>
            <a:xfrm>
              <a:off x="1737983" y="2863378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2707304" y="286389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3620501" y="286389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1729219" y="204593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707304" y="204593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3620501" y="2045935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1729219" y="126980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2707304" y="126980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3620501" y="1269807"/>
              <a:ext cx="373532" cy="37353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/>
                <a:t>B</a:t>
              </a:r>
              <a:endParaRPr lang="ru-RU" sz="2000" dirty="0"/>
            </a:p>
          </p:txBody>
        </p:sp>
      </p:grpSp>
      <p:sp>
        <p:nvSpPr>
          <p:cNvPr id="132" name="зеленый круг"/>
          <p:cNvSpPr/>
          <p:nvPr/>
        </p:nvSpPr>
        <p:spPr>
          <a:xfrm>
            <a:off x="805468" y="3695119"/>
            <a:ext cx="373532" cy="3735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A</a:t>
            </a:r>
            <a:endParaRPr lang="ru-RU" sz="2000" dirty="0">
              <a:solidFill>
                <a:schemeClr val="dk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9211" y="1382179"/>
            <a:ext cx="41236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k:=3;</a:t>
            </a:r>
          </a:p>
          <a:p>
            <a:r>
              <a:rPr lang="pt-BR" sz="2000" b="1" dirty="0"/>
              <a:t>for </a:t>
            </a:r>
            <a:r>
              <a:rPr lang="pt-BR" sz="2000" dirty="0"/>
              <a:t>j:=1 </a:t>
            </a:r>
            <a:r>
              <a:rPr lang="pt-BR" sz="2000" b="1" dirty="0"/>
              <a:t>to  </a:t>
            </a:r>
            <a:r>
              <a:rPr lang="pt-BR" sz="2000" dirty="0"/>
              <a:t>n </a:t>
            </a:r>
            <a:r>
              <a:rPr lang="pt-BR" sz="2000" b="1" dirty="0"/>
              <a:t>div </a:t>
            </a:r>
            <a:r>
              <a:rPr lang="pt-BR" sz="2000" dirty="0"/>
              <a:t>2 </a:t>
            </a:r>
            <a:r>
              <a:rPr lang="pt-BR" sz="2000" b="1" dirty="0"/>
              <a:t>do </a:t>
            </a:r>
          </a:p>
          <a:p>
            <a:r>
              <a:rPr lang="en-US" sz="2000" b="1" dirty="0"/>
              <a:t>      begin</a:t>
            </a:r>
          </a:p>
          <a:p>
            <a:r>
              <a:rPr lang="pt-BR" sz="2000" b="1" dirty="0"/>
              <a:t>          </a:t>
            </a:r>
            <a:endParaRPr lang="ru-RU" sz="2000" b="1" dirty="0"/>
          </a:p>
          <a:p>
            <a:endParaRPr lang="ru-RU" sz="2000" dirty="0"/>
          </a:p>
          <a:p>
            <a:r>
              <a:rPr lang="ru-RU" sz="2000" dirty="0"/>
              <a:t>          </a:t>
            </a:r>
            <a:r>
              <a:rPr lang="en-US" sz="2000" dirty="0"/>
              <a:t>k:=k+2; </a:t>
            </a:r>
          </a:p>
          <a:p>
            <a:r>
              <a:rPr lang="en-US" sz="2000" b="1" dirty="0"/>
              <a:t>      end;</a:t>
            </a:r>
          </a:p>
        </p:txBody>
      </p:sp>
      <p:sp>
        <p:nvSpPr>
          <p:cNvPr id="25" name="A[1,1]:=0"/>
          <p:cNvSpPr/>
          <p:nvPr/>
        </p:nvSpPr>
        <p:spPr>
          <a:xfrm>
            <a:off x="4389211" y="1003241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A[1,1]:=0;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49714" y="2599072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A[k,</a:t>
            </a:r>
            <a:r>
              <a:rPr lang="ru-RU" sz="2000" dirty="0"/>
              <a:t>1</a:t>
            </a:r>
            <a:r>
              <a:rPr lang="en-US" sz="2000" dirty="0"/>
              <a:t>]:=A[k-1,1]+A[k-2,1];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949714" y="2317544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A[1,k]:=A[1,k-1]+A[1,k-2];</a:t>
            </a:r>
          </a:p>
        </p:txBody>
      </p:sp>
    </p:spTree>
    <p:extLst>
      <p:ext uri="{BB962C8B-B14F-4D97-AF65-F5344CB8AC3E}">
        <p14:creationId xmlns:p14="http://schemas.microsoft.com/office/powerpoint/2010/main" val="35592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4" grpId="0" animBg="1"/>
      <p:bldP spid="133" grpId="0" animBg="1"/>
      <p:bldP spid="133" grpId="1" animBg="1"/>
      <p:bldP spid="28" grpId="0" animBg="1"/>
      <p:bldP spid="249" grpId="0" animBg="1"/>
      <p:bldP spid="16" grpId="0" animBg="1"/>
      <p:bldP spid="16" grpId="2" animBg="1"/>
      <p:bldP spid="17" grpId="0"/>
      <p:bldP spid="17" grpId="2"/>
      <p:bldP spid="3" grpId="0"/>
      <p:bldP spid="3" grpId="1"/>
      <p:bldP spid="8" grpId="0"/>
      <p:bldP spid="9" grpId="0"/>
      <p:bldP spid="10" grpId="0"/>
      <p:bldP spid="132" grpId="0" animBg="1"/>
      <p:bldP spid="20" grpId="0"/>
      <p:bldP spid="25" grpId="0"/>
      <p:bldP spid="26" grpId="0"/>
      <p:bldP spid="27" grpId="0"/>
      <p:bldP spid="27" grpId="1"/>
      <p:bldP spid="27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24465</TotalTime>
  <Words>2160</Words>
  <Application>Microsoft Office PowerPoint</Application>
  <PresentationFormat>Экран (4:3)</PresentationFormat>
  <Paragraphs>510</Paragraphs>
  <Slides>20</Slides>
  <Notes>4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Cambria Math</vt:lpstr>
      <vt:lpstr>Тема Office</vt:lpstr>
      <vt:lpstr>Д/З: ознакомиться с презентацией, сделать краткий конспект урока.</vt:lpstr>
      <vt:lpstr>МОДЕЛИРОВАНИЕ  НА ГРАФАХ</vt:lpstr>
      <vt:lpstr>Ключевые слова</vt:lpstr>
      <vt:lpstr>Кратчайший путь между вершинами графа</vt:lpstr>
      <vt:lpstr>Построение дерева решений</vt:lpstr>
      <vt:lpstr>Алгоритм Дейкстры </vt:lpstr>
      <vt:lpstr>Метод динамического программирования</vt:lpstr>
      <vt:lpstr>Метод динамического программирования</vt:lpstr>
      <vt:lpstr>Метод динамического программирования</vt:lpstr>
      <vt:lpstr>Знакомство с теорией игр</vt:lpstr>
      <vt:lpstr>Знакомство с теорией игр</vt:lpstr>
      <vt:lpstr>Презентация PowerPoint</vt:lpstr>
      <vt:lpstr>Знакомство с теорией игр</vt:lpstr>
      <vt:lpstr>Знакомство с теорией игр</vt:lpstr>
      <vt:lpstr>Самое главное</vt:lpstr>
      <vt:lpstr>Самое главное</vt:lpstr>
      <vt:lpstr>Вопросы и задания</vt:lpstr>
      <vt:lpstr>НЕВЕРНО!</vt:lpstr>
      <vt:lpstr>МОЛОДЕЦ!</vt:lpstr>
      <vt:lpstr>Информационные 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MK</dc:creator>
  <cp:lastModifiedBy>ПК</cp:lastModifiedBy>
  <cp:revision>1051</cp:revision>
  <dcterms:created xsi:type="dcterms:W3CDTF">2017-03-11T11:20:52Z</dcterms:created>
  <dcterms:modified xsi:type="dcterms:W3CDTF">2025-01-23T06:08:31Z</dcterms:modified>
</cp:coreProperties>
</file>