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2" r:id="rId2"/>
    <p:sldId id="256" r:id="rId3"/>
    <p:sldId id="257" r:id="rId4"/>
    <p:sldId id="259" r:id="rId5"/>
    <p:sldId id="299" r:id="rId6"/>
    <p:sldId id="300" r:id="rId7"/>
    <p:sldId id="262" r:id="rId8"/>
    <p:sldId id="264" r:id="rId9"/>
    <p:sldId id="263" r:id="rId10"/>
    <p:sldId id="265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6" r:id="rId21"/>
    <p:sldId id="304" r:id="rId22"/>
    <p:sldId id="274" r:id="rId23"/>
    <p:sldId id="286" r:id="rId24"/>
    <p:sldId id="289" r:id="rId25"/>
    <p:sldId id="292" r:id="rId26"/>
    <p:sldId id="294" r:id="rId27"/>
    <p:sldId id="296" r:id="rId28"/>
    <p:sldId id="298" r:id="rId29"/>
    <p:sldId id="320" r:id="rId30"/>
    <p:sldId id="275" r:id="rId31"/>
    <p:sldId id="321" r:id="rId32"/>
    <p:sldId id="258" r:id="rId33"/>
    <p:sldId id="269" r:id="rId34"/>
    <p:sldId id="31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67" autoAdjust="0"/>
  </p:normalViewPr>
  <p:slideViewPr>
    <p:cSldViewPr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33E9-5137-4426-974A-6F4622C4A9A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EA680-97F5-42F4-86D8-54B1E222B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</a:t>
            </a:r>
          </a:p>
          <a:p>
            <a:r>
              <a:rPr lang="ru-RU" dirty="0"/>
              <a:t>Каждая кнопка – переход на слайд с алгоритмом решения задачи + решение (дополнительный вызов).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удобства номера примеров совпадают с номерами в учебнике (в презентации не все </a:t>
            </a:r>
            <a:r>
              <a:rPr lang="ru-RU" dirty="0" err="1"/>
              <a:t>прогшраммы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/>
              <a:t>Все слайды скрытые (за исключением алгоритмов сортировки), поэтому возврат осуществляем по специальной кнопке. </a:t>
            </a:r>
          </a:p>
          <a:p>
            <a:r>
              <a:rPr lang="ru-RU" dirty="0"/>
              <a:t>Учитель на свое усмотрение выбирает задачи для разбора, а также решает сам – надо ли демонстрировать готовое решение</a:t>
            </a:r>
            <a:r>
              <a:rPr lang="ru-RU" baseline="0" dirty="0"/>
              <a:t> или нет (возможен вариант, когда учащиеся пытаются решить задачу по алгоритму самостоятельно в Паскале, а затем проверяют)</a:t>
            </a:r>
            <a:r>
              <a:rPr lang="ru-RU" dirty="0"/>
              <a:t>.   Таким образом, данную презентацию можно использовать на нескольких занятиях.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1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Шаг 1-2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4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Шаг3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4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Шаг 4-5-6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43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Шаг7-8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4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Шаг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43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Шаг 10-11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4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Комментарии. </a:t>
            </a:r>
          </a:p>
          <a:p>
            <a:r>
              <a:rPr lang="ru-RU"/>
              <a:t>По пробелу </a:t>
            </a:r>
            <a:r>
              <a:rPr lang="ru-RU" dirty="0"/>
              <a:t>появляются  комментарии к задаче и алгоритм (пошагово)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Кнопка «Программа» – загружает программу на Паскале (пошагово)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3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Комментарии. </a:t>
            </a:r>
          </a:p>
          <a:p>
            <a:r>
              <a:rPr lang="ru-RU" dirty="0"/>
              <a:t>Для удобства номера примеров совпадают с номерами в учебнике (в учебнике разобран алгоритм  поиска максимума)</a:t>
            </a:r>
          </a:p>
          <a:p>
            <a:endParaRPr lang="ru-RU" dirty="0"/>
          </a:p>
          <a:p>
            <a:r>
              <a:rPr lang="ru-RU" dirty="0"/>
              <a:t>По пробелу (!) появляются  комментарии к задаче и алгоритм (пошагово)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Кнопка «Программа» – загружает программу на Паскале (пошагово)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3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Комментарии. </a:t>
            </a:r>
          </a:p>
          <a:p>
            <a:r>
              <a:rPr lang="ru-RU" dirty="0"/>
              <a:t>По пробелу появляются  комментарии к задаче и алгоритм (пошагово)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Кнопка «Программа» – загружает программу на Паскале (пошагово)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3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Комментарии. </a:t>
            </a:r>
          </a:p>
          <a:p>
            <a:r>
              <a:rPr lang="ru-RU" dirty="0"/>
              <a:t>По пробелу появляются  комментарии к задаче и алгоритм (пошагово)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Кнопка «Программа» – загружает программу на Паскале (пошагово)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3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Комментарии. </a:t>
            </a:r>
          </a:p>
          <a:p>
            <a:r>
              <a:rPr lang="ru-RU" dirty="0"/>
              <a:t>По пробелу появляются  комментарии к задаче и алгоритм (пошагово)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Кнопка «Программа» – загружает программу на Паскале (пошагово)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3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Комментарии. </a:t>
            </a:r>
          </a:p>
          <a:p>
            <a:r>
              <a:rPr lang="ru-RU" dirty="0"/>
              <a:t>По пробелу появляются  комментарии к задаче и алгоритм (пошагово)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Кнопка «Программа» – загружает программу на Паскале (пошагово)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3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Комментарии. </a:t>
            </a:r>
          </a:p>
          <a:p>
            <a:r>
              <a:rPr lang="ru-RU" dirty="0"/>
              <a:t>По пробелу появляются  комментарии к задаче и алгоритм (пошагово)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Кнопка «Программа» – загружает программу на Паскале (пошагово)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программе </a:t>
            </a:r>
            <a:r>
              <a:rPr lang="en-US" dirty="0"/>
              <a:t>PascalABC.net</a:t>
            </a:r>
            <a:r>
              <a:rPr lang="ru-RU" dirty="0"/>
              <a:t> для обмена переменных можно использовать функцию </a:t>
            </a:r>
            <a:r>
              <a:rPr lang="en-US" dirty="0"/>
              <a:t>swap(</a:t>
            </a:r>
            <a:r>
              <a:rPr lang="en-US" dirty="0" err="1"/>
              <a:t>x,y</a:t>
            </a:r>
            <a:r>
              <a:rPr lang="en-US" dirty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3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A680-97F5-42F4-86D8-54B1E222B7A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55222" y="0"/>
            <a:ext cx="7020000" cy="6858000"/>
          </a:xfrm>
          <a:prstGeom prst="rect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55708" y="2285992"/>
            <a:ext cx="702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14546" y="857233"/>
            <a:ext cx="6572296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14546" y="4214818"/>
            <a:ext cx="6572296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4" name="Picture 2" descr="D:\Documents and Settings\Администратор.HOME-FDD52612A3\Рабочий стол\Ирина_Раб стол\10 Презентации для Босовой\11 класс\11кл_лого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" y="2285992"/>
            <a:ext cx="21585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5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7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6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Самое главное</a:t>
            </a:r>
          </a:p>
        </p:txBody>
      </p:sp>
    </p:spTree>
    <p:extLst>
      <p:ext uri="{BB962C8B-B14F-4D97-AF65-F5344CB8AC3E}">
        <p14:creationId xmlns:p14="http://schemas.microsoft.com/office/powerpoint/2010/main" val="4425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Ключевые слова</a:t>
            </a:r>
          </a:p>
        </p:txBody>
      </p:sp>
    </p:spTree>
    <p:extLst>
      <p:ext uri="{BB962C8B-B14F-4D97-AF65-F5344CB8AC3E}">
        <p14:creationId xmlns:p14="http://schemas.microsoft.com/office/powerpoint/2010/main" val="217185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562074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6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431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0490"/>
            <a:ext cx="4040188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472" y="980728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472" y="1620490"/>
            <a:ext cx="4032000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58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18120" y="1052736"/>
            <a:ext cx="1533600" cy="580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52817" y="1196751"/>
            <a:ext cx="1498904" cy="1408223"/>
            <a:chOff x="552817" y="1196751"/>
            <a:chExt cx="1498904" cy="1408223"/>
          </a:xfrm>
        </p:grpSpPr>
        <p:sp>
          <p:nvSpPr>
            <p:cNvPr id="6" name="TextBox 5"/>
            <p:cNvSpPr txBox="1"/>
            <p:nvPr/>
          </p:nvSpPr>
          <p:spPr>
            <a:xfrm>
              <a:off x="552817" y="2204864"/>
              <a:ext cx="14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Pascal</a:t>
              </a:r>
              <a:endParaRPr lang="ru-RU" sz="2000" dirty="0"/>
            </a:p>
          </p:txBody>
        </p:sp>
        <p:pic>
          <p:nvPicPr>
            <p:cNvPr id="7" name="Picture 7" descr="D:\Documents and Settings\Администратор.HOME-FDD52612A3\Рабочий стол\Ирина_Раб стол\10 Презентации для Босовой\11 класс\7-1-1\Рисунок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4" y="1196751"/>
              <a:ext cx="1084468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27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0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>
                <a:solidFill>
                  <a:schemeClr val="bg1"/>
                </a:solidFill>
              </a:rPr>
              <a:t>МК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6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4" r:id="rId4"/>
    <p:sldLayoutId id="2147483662" r:id="rId5"/>
    <p:sldLayoutId id="2147483650" r:id="rId6"/>
    <p:sldLayoutId id="2147483653" r:id="rId7"/>
    <p:sldLayoutId id="2147483666" r:id="rId8"/>
    <p:sldLayoutId id="2147483654" r:id="rId9"/>
    <p:sldLayoutId id="2147483663" r:id="rId10"/>
    <p:sldLayoutId id="21474836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6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11" Type="http://schemas.openxmlformats.org/officeDocument/2006/relationships/image" Target="../media/image10.png"/><Relationship Id="rId5" Type="http://schemas.openxmlformats.org/officeDocument/2006/relationships/slide" Target="slide11.xml"/><Relationship Id="rId10" Type="http://schemas.openxmlformats.org/officeDocument/2006/relationships/slide" Target="slide21.xml"/><Relationship Id="rId4" Type="http://schemas.openxmlformats.org/officeDocument/2006/relationships/slide" Target="slide9.xml"/><Relationship Id="rId9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15D7A-0E57-4600-A209-FE8280E53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Прочитайте презентацию, сделайте </a:t>
            </a:r>
            <a:r>
              <a:rPr lang="ru-RU"/>
              <a:t>конспект урока.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BA184-E2D9-4DFD-9985-2839F479A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7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95" y="1772816"/>
            <a:ext cx="62346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</a:t>
            </a:r>
            <a:r>
              <a:rPr lang="ru-RU" sz="2000" dirty="0"/>
              <a:t>5</a:t>
            </a:r>
            <a:r>
              <a:rPr lang="en-US" sz="2000" dirty="0"/>
              <a:t>;</a:t>
            </a:r>
            <a:br>
              <a:rPr lang="ru-RU" sz="2000" dirty="0"/>
            </a:b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  <a:br>
              <a:rPr lang="ru-RU" sz="2000" dirty="0"/>
            </a:br>
            <a:r>
              <a:rPr lang="ru-RU" sz="2000" dirty="0"/>
              <a:t>       </a:t>
            </a:r>
            <a:r>
              <a:rPr lang="en-US" sz="2000" dirty="0"/>
              <a:t>i, min: integer;</a:t>
            </a:r>
          </a:p>
          <a:p>
            <a:r>
              <a:rPr lang="en-US" sz="2000" b="1" dirty="0"/>
              <a:t>begin</a:t>
            </a:r>
          </a:p>
          <a:p>
            <a:r>
              <a:rPr lang="ru-RU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  <a:br>
              <a:rPr lang="ru-RU" sz="2000" dirty="0"/>
            </a:br>
            <a:r>
              <a:rPr lang="ru-RU" sz="2000" b="1" dirty="0"/>
              <a:t>   </a:t>
            </a:r>
            <a:r>
              <a:rPr lang="pt-BR" sz="2000" b="1" dirty="0"/>
              <a:t>for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  <a:br>
              <a:rPr lang="ru-RU" sz="2000" b="1" dirty="0"/>
            </a:br>
            <a:r>
              <a:rPr lang="ru-RU" sz="2000" dirty="0"/>
              <a:t>      </a:t>
            </a:r>
            <a:r>
              <a:rPr lang="en-US" sz="2000" dirty="0"/>
              <a:t>read (A[i]);</a:t>
            </a:r>
          </a:p>
          <a:p>
            <a:r>
              <a:rPr lang="en-US" sz="2000" dirty="0"/>
              <a:t> </a:t>
            </a:r>
            <a:r>
              <a:rPr lang="ru-RU" sz="2000" dirty="0"/>
              <a:t>  </a:t>
            </a:r>
            <a:r>
              <a:rPr lang="en-US" sz="2000" dirty="0"/>
              <a:t>min := A[1];</a:t>
            </a:r>
          </a:p>
          <a:p>
            <a:r>
              <a:rPr lang="ru-RU" sz="2000" dirty="0"/>
              <a:t>   </a:t>
            </a:r>
            <a:r>
              <a:rPr lang="en-US" sz="2000" dirty="0"/>
              <a:t>i</a:t>
            </a:r>
            <a:r>
              <a:rPr lang="ru-RU" sz="2000" dirty="0"/>
              <a:t> </a:t>
            </a:r>
            <a:r>
              <a:rPr lang="en-US" sz="2000" dirty="0"/>
              <a:t>:= 2;</a:t>
            </a:r>
          </a:p>
          <a:p>
            <a:r>
              <a:rPr lang="ru-RU" sz="2000" b="1" dirty="0"/>
              <a:t>   </a:t>
            </a:r>
            <a:r>
              <a:rPr lang="en-US" sz="2000" b="1" dirty="0"/>
              <a:t>while </a:t>
            </a:r>
            <a:r>
              <a:rPr lang="en-US" sz="2000" dirty="0"/>
              <a:t>(i&lt;=n) </a:t>
            </a:r>
            <a:r>
              <a:rPr lang="en-US" sz="2000" b="1" dirty="0"/>
              <a:t>do</a:t>
            </a:r>
            <a:br>
              <a:rPr lang="ru-RU" sz="2000" b="1" dirty="0"/>
            </a:br>
            <a:r>
              <a:rPr lang="ru-RU" sz="2000" b="1" dirty="0"/>
              <a:t>   </a:t>
            </a:r>
            <a:r>
              <a:rPr lang="en-US" sz="2000" b="1" dirty="0"/>
              <a:t>begin</a:t>
            </a:r>
          </a:p>
          <a:p>
            <a:r>
              <a:rPr lang="ru-RU" sz="2000" b="1" dirty="0"/>
              <a:t>       </a:t>
            </a:r>
            <a:r>
              <a:rPr lang="en-US" sz="2000" b="1" dirty="0"/>
              <a:t>if </a:t>
            </a:r>
            <a:r>
              <a:rPr lang="en-US" sz="2000" dirty="0"/>
              <a:t>A[i] &lt; min </a:t>
            </a:r>
            <a:r>
              <a:rPr lang="en-US" sz="2000" b="1" dirty="0"/>
              <a:t>then </a:t>
            </a:r>
            <a:r>
              <a:rPr lang="en-US" sz="2000" dirty="0"/>
              <a:t>min := A[i];</a:t>
            </a:r>
          </a:p>
          <a:p>
            <a:r>
              <a:rPr lang="ru-RU" sz="2000" dirty="0"/>
              <a:t>       </a:t>
            </a:r>
            <a:r>
              <a:rPr lang="en-US" sz="2000" dirty="0"/>
              <a:t>I := i+1</a:t>
            </a:r>
          </a:p>
          <a:p>
            <a:r>
              <a:rPr lang="ru-RU" sz="2000" b="1" dirty="0"/>
              <a:t>   </a:t>
            </a:r>
            <a:r>
              <a:rPr lang="en-US" sz="2000" b="1" dirty="0"/>
              <a:t>end</a:t>
            </a:r>
            <a:r>
              <a:rPr lang="en-US" sz="2000" dirty="0"/>
              <a:t>;</a:t>
            </a:r>
            <a:br>
              <a:rPr lang="ru-RU" sz="2000" dirty="0"/>
            </a:br>
            <a:r>
              <a:rPr lang="ru-RU" sz="2000" dirty="0"/>
              <a:t>   </a:t>
            </a:r>
            <a:r>
              <a:rPr lang="en-US" sz="2000" dirty="0" err="1"/>
              <a:t>writeln</a:t>
            </a:r>
            <a:r>
              <a:rPr lang="en-US" sz="2000" dirty="0"/>
              <a:t> ('</a:t>
            </a:r>
            <a:r>
              <a:rPr lang="ru-RU" sz="2000" dirty="0"/>
              <a:t>Минимум</a:t>
            </a:r>
            <a:r>
              <a:rPr lang="en-US" sz="2000" dirty="0"/>
              <a:t>=', min)</a:t>
            </a:r>
            <a:br>
              <a:rPr lang="ru-RU" sz="2000" dirty="0"/>
            </a:br>
            <a:r>
              <a:rPr lang="en-US" sz="2000" b="1" dirty="0"/>
              <a:t>end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минимума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63595" y="1052736"/>
            <a:ext cx="6762806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4.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Найти элемент массива с наименьшим значением.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Подсчёт элементов массива, удовлетворяющих некоторому условию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1196752"/>
            <a:ext cx="8208912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Зачастую бывает важно выяснить, сколько элементов, обладающих определённым свойством, содержится в массиве.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2780928"/>
            <a:ext cx="8208912" cy="21602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Алгоритм решения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1. Присвоить нулевое значение переменной (счётчику), введённой для подсчёта количества элементов, удовлетворяющих заданному условию.</a:t>
            </a:r>
          </a:p>
          <a:p>
            <a:pPr algn="just"/>
            <a:r>
              <a:rPr lang="ru-RU" dirty="0"/>
              <a:t>2. Организовать просмотр всех элементов массива: если </a:t>
            </a:r>
            <a:r>
              <a:rPr lang="ru-RU" dirty="0" err="1"/>
              <a:t>просматри-ваемый</a:t>
            </a:r>
            <a:r>
              <a:rPr lang="ru-RU" dirty="0"/>
              <a:t> элемент удовлетворяет заданному условию, значение счётчика увеличивать на </a:t>
            </a:r>
            <a:r>
              <a:rPr lang="ru-RU" i="1" dirty="0"/>
              <a:t>1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59" y="1988840"/>
            <a:ext cx="8034651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5.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Подсчитать количество элементов массива  кратных  некоторому  числу </a:t>
            </a:r>
            <a:r>
              <a:rPr lang="en-US" i="1" dirty="0"/>
              <a:t>p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Подсчёт элементов массива, удовлетворяющих некоторому условию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772816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n=5;</a:t>
            </a:r>
            <a:br>
              <a:rPr lang="en-US" sz="2000" dirty="0"/>
            </a:b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  <a:br>
              <a:rPr lang="en-US" sz="2000" dirty="0"/>
            </a:br>
            <a:r>
              <a:rPr lang="en-US" sz="2000" dirty="0"/>
              <a:t>       i, p, k: integer;</a:t>
            </a:r>
          </a:p>
          <a:p>
            <a:r>
              <a:rPr lang="en-US" sz="2000" b="1" dirty="0"/>
              <a:t>begin</a:t>
            </a:r>
          </a:p>
          <a:p>
            <a:r>
              <a:rPr lang="en-US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  <a:endParaRPr lang="en-US" sz="2000" dirty="0"/>
          </a:p>
          <a:p>
            <a:r>
              <a:rPr lang="pt-BR" sz="2000" b="1" dirty="0"/>
              <a:t>   for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  <a:br>
              <a:rPr lang="pt-BR" sz="2000" b="1" dirty="0"/>
            </a:br>
            <a:r>
              <a:rPr lang="en-US" sz="2000" dirty="0"/>
              <a:t>       read (A[i]);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writeln</a:t>
            </a:r>
            <a:r>
              <a:rPr lang="en-US" sz="2000" dirty="0"/>
              <a:t> ('</a:t>
            </a:r>
            <a:r>
              <a:rPr lang="ru-RU" sz="2000" dirty="0"/>
              <a:t>Ввод числа р:');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dirty="0" err="1"/>
              <a:t>readln</a:t>
            </a:r>
            <a:r>
              <a:rPr lang="en-US" sz="2000" dirty="0"/>
              <a:t> (p);</a:t>
            </a:r>
          </a:p>
          <a:p>
            <a:r>
              <a:rPr lang="en-US" sz="2000" dirty="0"/>
              <a:t>   k := 0;</a:t>
            </a:r>
          </a:p>
          <a:p>
            <a:r>
              <a:rPr lang="pt-BR" sz="2000" b="1" dirty="0"/>
              <a:t>   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</a:p>
          <a:p>
            <a:r>
              <a:rPr lang="pt-BR" sz="2000" b="1" dirty="0"/>
              <a:t>       </a:t>
            </a:r>
            <a:r>
              <a:rPr lang="en-US" sz="2000" b="1" dirty="0"/>
              <a:t>if  </a:t>
            </a:r>
            <a:r>
              <a:rPr lang="en-US" sz="2000" dirty="0"/>
              <a:t>A[i] mod p = 0 </a:t>
            </a:r>
            <a:r>
              <a:rPr lang="en-US" sz="2000" b="1" dirty="0"/>
              <a:t>then </a:t>
            </a:r>
            <a:r>
              <a:rPr lang="en-US" sz="2000" dirty="0"/>
              <a:t>k := k + 1;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writeln</a:t>
            </a:r>
            <a:r>
              <a:rPr lang="en-US" sz="2000" dirty="0"/>
              <a:t> ('k=', k)</a:t>
            </a:r>
            <a:br>
              <a:rPr lang="en-US" sz="2000" dirty="0"/>
            </a:br>
            <a:r>
              <a:rPr lang="en-US" sz="2000" b="1" dirty="0"/>
              <a:t>end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79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5.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Подсчитать количество элементов массива  кратных  некоторого числа </a:t>
            </a:r>
            <a:r>
              <a:rPr lang="en-US" i="1" dirty="0"/>
              <a:t>p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7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массива на упорядоченность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2348880"/>
            <a:ext cx="8208912" cy="29523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Алгоритм решения</a:t>
            </a:r>
            <a:endParaRPr lang="ru-RU" dirty="0"/>
          </a:p>
          <a:p>
            <a:pPr algn="just"/>
            <a:r>
              <a:rPr lang="ru-RU" dirty="0"/>
              <a:t>Самый простой путь решения этой задачи </a:t>
            </a:r>
            <a:r>
              <a:rPr lang="en-US" dirty="0"/>
              <a:t>–</a:t>
            </a:r>
            <a:r>
              <a:rPr lang="ru-RU" dirty="0"/>
              <a:t> проверить, есть</a:t>
            </a:r>
            <a:r>
              <a:rPr lang="en-US" dirty="0"/>
              <a:t> </a:t>
            </a:r>
            <a:r>
              <a:rPr lang="ru-RU" dirty="0"/>
              <a:t>ли в массиве такие пары элементов, что </a:t>
            </a:r>
            <a:r>
              <a:rPr lang="en-US" i="1" dirty="0"/>
              <a:t>A</a:t>
            </a:r>
            <a:r>
              <a:rPr lang="ru-RU" dirty="0"/>
              <a:t>[</a:t>
            </a:r>
            <a:r>
              <a:rPr lang="ru-RU" i="1" dirty="0"/>
              <a:t>i</a:t>
            </a:r>
            <a:r>
              <a:rPr lang="ru-RU" dirty="0"/>
              <a:t>] &gt; </a:t>
            </a:r>
            <a:r>
              <a:rPr lang="en-US" i="1" dirty="0"/>
              <a:t>A</a:t>
            </a:r>
            <a:r>
              <a:rPr lang="ru-RU" dirty="0"/>
              <a:t>[</a:t>
            </a:r>
            <a:r>
              <a:rPr lang="ru-RU" i="1" dirty="0"/>
              <a:t>i + 1</a:t>
            </a:r>
            <a:r>
              <a:rPr lang="ru-RU" dirty="0"/>
              <a:t>]. Если подобные пары элементов есть, то массив не упорядочен по </a:t>
            </a:r>
            <a:r>
              <a:rPr lang="ru-RU" dirty="0" err="1"/>
              <a:t>неубыванию</a:t>
            </a:r>
            <a:r>
              <a:rPr lang="ru-RU" dirty="0"/>
              <a:t>, а если таких пар нет, то </a:t>
            </a:r>
            <a:r>
              <a:rPr lang="en-US" dirty="0"/>
              <a:t>–</a:t>
            </a:r>
            <a:r>
              <a:rPr lang="ru-RU" dirty="0"/>
              <a:t> упорядочен.</a:t>
            </a:r>
          </a:p>
          <a:p>
            <a:pPr algn="just"/>
            <a:r>
              <a:rPr lang="ru-RU" dirty="0"/>
              <a:t>В программе будем использовать логическую переменную </a:t>
            </a:r>
            <a:r>
              <a:rPr lang="ru-RU" i="1" dirty="0" err="1"/>
              <a:t>flag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•  если </a:t>
            </a:r>
            <a:r>
              <a:rPr lang="ru-RU" i="1" dirty="0" err="1"/>
              <a:t>flag</a:t>
            </a:r>
            <a:r>
              <a:rPr lang="ru-RU" i="1" dirty="0"/>
              <a:t> = </a:t>
            </a:r>
            <a:r>
              <a:rPr lang="ru-RU" i="1" dirty="0" err="1"/>
              <a:t>true</a:t>
            </a:r>
            <a:r>
              <a:rPr lang="ru-RU" dirty="0"/>
              <a:t>, то массив упорядочен;</a:t>
            </a:r>
          </a:p>
          <a:p>
            <a:pPr algn="just"/>
            <a:r>
              <a:rPr lang="ru-RU" dirty="0"/>
              <a:t>•  если </a:t>
            </a:r>
            <a:r>
              <a:rPr lang="ru-RU" i="1" dirty="0" err="1"/>
              <a:t>flag</a:t>
            </a:r>
            <a:r>
              <a:rPr lang="ru-RU" i="1" dirty="0"/>
              <a:t> = </a:t>
            </a:r>
            <a:r>
              <a:rPr lang="ru-RU" i="1" dirty="0" err="1"/>
              <a:t>false</a:t>
            </a:r>
            <a:r>
              <a:rPr lang="ru-RU" dirty="0"/>
              <a:t>, то массив </a:t>
            </a:r>
            <a:r>
              <a:rPr lang="ru-RU" dirty="0" err="1"/>
              <a:t>неупорядочен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60" y="1196752"/>
            <a:ext cx="8208912" cy="1008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7.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Определить, упорядочены ли элементы массива по </a:t>
            </a:r>
            <a:r>
              <a:rPr lang="ru-RU" dirty="0" err="1">
                <a:solidFill>
                  <a:srgbClr val="C00000"/>
                </a:solidFill>
              </a:rPr>
              <a:t>неубыванию</a:t>
            </a:r>
            <a:r>
              <a:rPr lang="ru-RU" dirty="0"/>
              <a:t>, т. е. каждый элемент массива с 1-го по (n – 1)-й не больше последующего.</a:t>
            </a:r>
          </a:p>
        </p:txBody>
      </p:sp>
    </p:spTree>
    <p:extLst>
      <p:ext uri="{BB962C8B-B14F-4D97-AF65-F5344CB8AC3E}">
        <p14:creationId xmlns:p14="http://schemas.microsoft.com/office/powerpoint/2010/main" val="12884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массива на упорядоченность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844824"/>
            <a:ext cx="6048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n=5;</a:t>
            </a:r>
            <a:br>
              <a:rPr lang="en-US" sz="2000" dirty="0"/>
            </a:b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  <a:br>
              <a:rPr lang="en-US" sz="2000" dirty="0"/>
            </a:br>
            <a:r>
              <a:rPr lang="en-US" sz="2000" dirty="0"/>
              <a:t>       i: integer;</a:t>
            </a:r>
            <a:r>
              <a:rPr lang="ru-RU" sz="2000" dirty="0"/>
              <a:t>  </a:t>
            </a:r>
            <a:r>
              <a:rPr lang="en-US" sz="2000" dirty="0"/>
              <a:t>flag: </a:t>
            </a:r>
            <a:r>
              <a:rPr lang="en-US" sz="2000" dirty="0" err="1"/>
              <a:t>boolean</a:t>
            </a:r>
            <a:r>
              <a:rPr lang="en-US" sz="2000" dirty="0"/>
              <a:t>;</a:t>
            </a:r>
          </a:p>
          <a:p>
            <a:r>
              <a:rPr lang="en-US" sz="2000" b="1" dirty="0"/>
              <a:t>begin</a:t>
            </a:r>
          </a:p>
          <a:p>
            <a:r>
              <a:rPr lang="en-US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  <a:endParaRPr lang="en-US" sz="2000" dirty="0"/>
          </a:p>
          <a:p>
            <a:r>
              <a:rPr lang="pt-BR" sz="2000" b="1" dirty="0"/>
              <a:t>   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  <a:br>
              <a:rPr lang="pt-BR" sz="2000" b="1" dirty="0"/>
            </a:br>
            <a:r>
              <a:rPr lang="en-US" sz="2000" dirty="0"/>
              <a:t>       read (A[i]);</a:t>
            </a:r>
          </a:p>
          <a:p>
            <a:r>
              <a:rPr lang="ru-RU" sz="2000" dirty="0"/>
              <a:t>   </a:t>
            </a:r>
            <a:r>
              <a:rPr lang="en-US" sz="2000" dirty="0"/>
              <a:t>flag := true;</a:t>
            </a:r>
          </a:p>
          <a:p>
            <a:r>
              <a:rPr lang="ru-RU" sz="2000" b="1" dirty="0"/>
              <a:t>   </a:t>
            </a:r>
            <a:r>
              <a:rPr lang="pt-BR" sz="2000" b="1" dirty="0"/>
              <a:t>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n-1 </a:t>
            </a:r>
            <a:r>
              <a:rPr lang="pt-BR" sz="2000" b="1" dirty="0"/>
              <a:t>do</a:t>
            </a:r>
            <a:br>
              <a:rPr lang="ru-RU" sz="2000" b="1" dirty="0"/>
            </a:br>
            <a:r>
              <a:rPr lang="ru-RU" sz="2000" b="1" dirty="0"/>
              <a:t>       </a:t>
            </a:r>
            <a:r>
              <a:rPr lang="en-US" sz="2000" b="1" dirty="0"/>
              <a:t>if </a:t>
            </a:r>
            <a:r>
              <a:rPr lang="en-US" sz="2000" dirty="0"/>
              <a:t>a[i]&gt;a[i+1] </a:t>
            </a:r>
            <a:r>
              <a:rPr lang="en-US" sz="2000" b="1" dirty="0"/>
              <a:t>then </a:t>
            </a:r>
            <a:r>
              <a:rPr lang="en-US" sz="2000" dirty="0"/>
              <a:t>flag:=false;</a:t>
            </a:r>
            <a:endParaRPr lang="ru-RU" sz="2000" dirty="0"/>
          </a:p>
          <a:p>
            <a:r>
              <a:rPr lang="ru-RU" sz="2000" dirty="0"/>
              <a:t>   </a:t>
            </a:r>
            <a:r>
              <a:rPr lang="en-US" sz="2000" b="1" dirty="0"/>
              <a:t>if </a:t>
            </a:r>
            <a:r>
              <a:rPr lang="en-US" sz="2000" dirty="0"/>
              <a:t>flag</a:t>
            </a:r>
            <a:r>
              <a:rPr lang="ru-RU" sz="2000" dirty="0"/>
              <a:t> </a:t>
            </a:r>
            <a:r>
              <a:rPr lang="en-US" sz="2000" b="1" dirty="0"/>
              <a:t>then</a:t>
            </a:r>
            <a:r>
              <a:rPr lang="ru-RU" sz="2000" dirty="0"/>
              <a:t> </a:t>
            </a:r>
            <a:r>
              <a:rPr lang="en-US" sz="2000" dirty="0" err="1"/>
              <a:t>writeln</a:t>
            </a:r>
            <a:r>
              <a:rPr lang="en-US" sz="2000" dirty="0"/>
              <a:t> (</a:t>
            </a:r>
            <a:r>
              <a:rPr lang="ru-RU" sz="2000" dirty="0"/>
              <a:t>'упорядочен'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ru-RU" sz="2000" dirty="0"/>
              <a:t>              </a:t>
            </a:r>
            <a:r>
              <a:rPr lang="en-US" sz="2000" b="1" dirty="0"/>
              <a:t>else</a:t>
            </a:r>
            <a:r>
              <a:rPr lang="en-US" sz="2000" dirty="0"/>
              <a:t> </a:t>
            </a:r>
            <a:r>
              <a:rPr lang="en-US" sz="2000" dirty="0" err="1"/>
              <a:t>writeln</a:t>
            </a:r>
            <a:r>
              <a:rPr lang="en-US" sz="2000" dirty="0"/>
              <a:t> (</a:t>
            </a:r>
            <a:r>
              <a:rPr lang="ru-RU" sz="2000" dirty="0"/>
              <a:t>'</a:t>
            </a:r>
            <a:r>
              <a:rPr lang="ru-RU" sz="2000" dirty="0" err="1"/>
              <a:t>неупорядочен</a:t>
            </a:r>
            <a:r>
              <a:rPr lang="ru-RU" sz="2000" dirty="0"/>
              <a:t>'</a:t>
            </a:r>
            <a:r>
              <a:rPr lang="en-US" sz="2000" dirty="0"/>
              <a:t>)</a:t>
            </a:r>
            <a:r>
              <a:rPr lang="ru-RU" sz="2000" dirty="0"/>
              <a:t>   </a:t>
            </a:r>
            <a:endParaRPr lang="en-US" sz="2000" dirty="0"/>
          </a:p>
          <a:p>
            <a:r>
              <a:rPr lang="en-US" sz="2000" b="1" dirty="0"/>
              <a:t>end</a:t>
            </a:r>
            <a:r>
              <a:rPr lang="en-US" sz="2000" dirty="0"/>
              <a:t>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79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7.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Определить, упорядочены ли элементы массива по </a:t>
            </a:r>
            <a:r>
              <a:rPr lang="ru-RU" dirty="0" err="1"/>
              <a:t>неубыванию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1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бъект 2"/>
          <p:cNvSpPr txBox="1">
            <a:spLocks/>
          </p:cNvSpPr>
          <p:nvPr/>
        </p:nvSpPr>
        <p:spPr>
          <a:xfrm>
            <a:off x="539552" y="4923928"/>
            <a:ext cx="8208912" cy="16014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Фрагмент программы удаления из массива элемента с индексом k и последующим сдвигом всех расположенных справа от него элементов на одну позицию влево имеет вид:</a:t>
            </a:r>
          </a:p>
          <a:p>
            <a:r>
              <a:rPr lang="ru-RU" b="1" dirty="0"/>
              <a:t>    </a:t>
            </a:r>
            <a:r>
              <a:rPr lang="en-US" b="1" dirty="0"/>
              <a:t>for</a:t>
            </a:r>
            <a:r>
              <a:rPr lang="en-US" dirty="0"/>
              <a:t>  i := k </a:t>
            </a:r>
            <a:r>
              <a:rPr lang="en-US" b="1" dirty="0"/>
              <a:t>to</a:t>
            </a:r>
            <a:r>
              <a:rPr lang="en-US" dirty="0"/>
              <a:t> n-1 </a:t>
            </a:r>
            <a:r>
              <a:rPr lang="en-US" b="1" dirty="0"/>
              <a:t>do</a:t>
            </a:r>
            <a:br>
              <a:rPr lang="ru-RU" b="1" dirty="0"/>
            </a:br>
            <a:r>
              <a:rPr lang="ru-RU" b="1" dirty="0"/>
              <a:t>          </a:t>
            </a:r>
            <a:r>
              <a:rPr lang="en-US" dirty="0"/>
              <a:t>A[i] := A[i+1];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Удаление из массива элемента с индексом k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1052736"/>
            <a:ext cx="8208912" cy="3600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8. </a:t>
            </a:r>
            <a:r>
              <a:rPr lang="ru-RU" dirty="0"/>
              <a:t>Имеется массив a[1..n]. Удалить элемент с индексом </a:t>
            </a:r>
            <a:r>
              <a:rPr lang="en-US" i="1" dirty="0"/>
              <a:t>k</a:t>
            </a:r>
            <a:r>
              <a:rPr lang="ru-RU" dirty="0"/>
              <a:t>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9552" y="2947774"/>
            <a:ext cx="8208912" cy="7520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При удалении из массива любого из элементов размерность массива уменьшается на 1.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3583160"/>
            <a:ext cx="8208912" cy="404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Мы видим, что элементы с индексами от </a:t>
            </a:r>
            <a:r>
              <a:rPr lang="ru-RU" i="1" dirty="0"/>
              <a:t>1</a:t>
            </a:r>
            <a:r>
              <a:rPr lang="ru-RU" dirty="0"/>
              <a:t> до </a:t>
            </a:r>
            <a:r>
              <a:rPr lang="ru-RU" i="1" dirty="0"/>
              <a:t>k – 1</a:t>
            </a:r>
            <a:r>
              <a:rPr lang="ru-RU" dirty="0"/>
              <a:t> не изменились.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32417"/>
              </p:ext>
            </p:extLst>
          </p:nvPr>
        </p:nvGraphicFramePr>
        <p:xfrm>
          <a:off x="683568" y="1884894"/>
          <a:ext cx="8016844" cy="79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a[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]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Дуга 13"/>
          <p:cNvSpPr/>
          <p:nvPr/>
        </p:nvSpPr>
        <p:spPr>
          <a:xfrm flipV="1">
            <a:off x="5456406" y="2373799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7" name="Дуга 16"/>
          <p:cNvSpPr/>
          <p:nvPr/>
        </p:nvSpPr>
        <p:spPr>
          <a:xfrm flipV="1">
            <a:off x="6190568" y="2373799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8" name="Дуга 17"/>
          <p:cNvSpPr/>
          <p:nvPr/>
        </p:nvSpPr>
        <p:spPr>
          <a:xfrm flipV="1">
            <a:off x="7658891" y="2373799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9" name="Дуга 18"/>
          <p:cNvSpPr/>
          <p:nvPr/>
        </p:nvSpPr>
        <p:spPr>
          <a:xfrm flipV="1">
            <a:off x="6924730" y="2373799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1484784"/>
            <a:ext cx="742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k = 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1129" y="2352567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46939" y="2352567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54386" y="2352567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98974" y="2352567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9552" y="3915816"/>
            <a:ext cx="8208912" cy="1008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На место элемента с индексом </a:t>
            </a:r>
            <a:r>
              <a:rPr lang="ru-RU" i="1" dirty="0"/>
              <a:t>k </a:t>
            </a:r>
            <a:r>
              <a:rPr lang="ru-RU" dirty="0"/>
              <a:t>(</a:t>
            </a:r>
            <a:r>
              <a:rPr lang="en-US" b="1" i="1" dirty="0">
                <a:solidFill>
                  <a:srgbClr val="0070C0"/>
                </a:solidFill>
              </a:rPr>
              <a:t>6</a:t>
            </a:r>
            <a:r>
              <a:rPr lang="ru-RU" dirty="0"/>
              <a:t>) переместился элемент, имевший индекс </a:t>
            </a:r>
            <a:r>
              <a:rPr lang="ru-RU" i="1" dirty="0"/>
              <a:t>k + 1</a:t>
            </a:r>
            <a:r>
              <a:rPr lang="ru-RU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7</a:t>
            </a:r>
            <a:r>
              <a:rPr lang="ru-RU" dirty="0"/>
              <a:t>), на место элемента с индексом </a:t>
            </a:r>
            <a:r>
              <a:rPr lang="ru-RU" i="1" dirty="0"/>
              <a:t>k + </a:t>
            </a:r>
            <a:r>
              <a:rPr lang="en-US" i="1" dirty="0"/>
              <a:t>1</a:t>
            </a:r>
            <a:r>
              <a:rPr lang="ru-RU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8</a:t>
            </a:r>
            <a:r>
              <a:rPr lang="ru-RU" dirty="0"/>
              <a:t>) переместился элемент, имевший индекс </a:t>
            </a:r>
            <a:r>
              <a:rPr lang="ru-RU" i="1" dirty="0"/>
              <a:t>k + </a:t>
            </a:r>
            <a:r>
              <a:rPr lang="en-US" i="1" dirty="0"/>
              <a:t>2</a:t>
            </a:r>
            <a:r>
              <a:rPr lang="ru-RU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8</a:t>
            </a:r>
            <a:r>
              <a:rPr lang="ru-RU" dirty="0"/>
              <a:t>) и т. д.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28156" y="1884894"/>
            <a:ext cx="3600400" cy="7485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нет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7511" y="2284368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 descr="нет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7996" y="1863148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  <p:bldP spid="10" grpId="0"/>
      <p:bldP spid="14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Удаление из массива элемента с индексом 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772816"/>
            <a:ext cx="60486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n=10;</a:t>
            </a:r>
            <a:br>
              <a:rPr lang="en-US" sz="2000" dirty="0"/>
            </a:b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  <a:br>
              <a:rPr lang="en-US" sz="2000" dirty="0"/>
            </a:br>
            <a:r>
              <a:rPr lang="en-US" sz="2000" dirty="0"/>
              <a:t>       i, k: integer;</a:t>
            </a:r>
          </a:p>
          <a:p>
            <a:r>
              <a:rPr lang="en-US" sz="2000" b="1" dirty="0"/>
              <a:t>begin</a:t>
            </a:r>
          </a:p>
          <a:p>
            <a:r>
              <a:rPr lang="en-US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  <a:br>
              <a:rPr lang="ru-RU" sz="2000" dirty="0"/>
            </a:br>
            <a:r>
              <a:rPr lang="pt-BR" sz="2000" b="1" dirty="0"/>
              <a:t>   for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  <a:br>
              <a:rPr lang="pt-BR" sz="2000" b="1" dirty="0"/>
            </a:br>
            <a:r>
              <a:rPr lang="en-US" sz="2000" dirty="0"/>
              <a:t>       read (a[i]);</a:t>
            </a:r>
          </a:p>
          <a:p>
            <a:r>
              <a:rPr lang="en-US" sz="2000" dirty="0"/>
              <a:t>    write ('</a:t>
            </a:r>
            <a:r>
              <a:rPr lang="ru-RU" sz="2000" dirty="0"/>
              <a:t>Ввод индекса </a:t>
            </a:r>
            <a:r>
              <a:rPr lang="en-US" sz="2000" dirty="0"/>
              <a:t>k: ');</a:t>
            </a:r>
            <a:br>
              <a:rPr lang="ru-RU" sz="2000" dirty="0"/>
            </a:br>
            <a:r>
              <a:rPr lang="ru-RU" sz="2000" dirty="0"/>
              <a:t>  </a:t>
            </a:r>
            <a:r>
              <a:rPr lang="en-US" sz="2000" dirty="0"/>
              <a:t>  </a:t>
            </a:r>
            <a:r>
              <a:rPr lang="en-US" sz="2000" dirty="0" err="1"/>
              <a:t>readln</a:t>
            </a:r>
            <a:r>
              <a:rPr lang="en-US" sz="2000" dirty="0"/>
              <a:t> (k);</a:t>
            </a:r>
            <a:r>
              <a:rPr lang="ru-RU" sz="2000" dirty="0"/>
              <a:t>  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ru-RU" sz="2000" dirty="0"/>
              <a:t> </a:t>
            </a:r>
            <a:r>
              <a:rPr lang="en-US" sz="2000" b="1" dirty="0"/>
              <a:t>for</a:t>
            </a:r>
            <a:r>
              <a:rPr lang="en-US" sz="2000" dirty="0"/>
              <a:t>   i := k </a:t>
            </a:r>
            <a:r>
              <a:rPr lang="en-US" sz="2000" b="1" dirty="0"/>
              <a:t>to</a:t>
            </a:r>
            <a:r>
              <a:rPr lang="en-US" sz="2000" dirty="0"/>
              <a:t> n-1 </a:t>
            </a:r>
            <a:br>
              <a:rPr lang="ru-RU" sz="2000" dirty="0"/>
            </a:br>
            <a:r>
              <a:rPr lang="ru-RU" sz="2000" b="1" dirty="0"/>
              <a:t>   </a:t>
            </a:r>
            <a:r>
              <a:rPr lang="en-US" sz="2000" b="1" dirty="0"/>
              <a:t>  </a:t>
            </a:r>
            <a:r>
              <a:rPr lang="ru-RU" sz="2000" b="1" dirty="0"/>
              <a:t>     </a:t>
            </a:r>
            <a:r>
              <a:rPr lang="en-US" sz="2000" b="1" dirty="0"/>
              <a:t>do</a:t>
            </a:r>
            <a:r>
              <a:rPr lang="ru-RU" sz="2000" b="1" dirty="0"/>
              <a:t> </a:t>
            </a:r>
            <a:r>
              <a:rPr lang="en-US" sz="2000" dirty="0"/>
              <a:t>A[i] := A[i+1];</a:t>
            </a:r>
          </a:p>
          <a:p>
            <a:r>
              <a:rPr lang="en-US" sz="2000" dirty="0"/>
              <a:t>  </a:t>
            </a:r>
            <a:r>
              <a:rPr lang="ru-RU" sz="2000" dirty="0" err="1"/>
              <a:t>writeln</a:t>
            </a:r>
            <a:r>
              <a:rPr lang="ru-RU" sz="2000" dirty="0"/>
              <a:t>('Массив после обработки:');</a:t>
            </a:r>
            <a:br>
              <a:rPr lang="en-US" sz="2000" dirty="0"/>
            </a:br>
            <a:r>
              <a:rPr lang="pt-BR" sz="2000" b="1" dirty="0"/>
              <a:t>   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</a:t>
            </a:r>
            <a:r>
              <a:rPr lang="ru-RU" sz="2000" dirty="0"/>
              <a:t>-1</a:t>
            </a:r>
            <a:r>
              <a:rPr lang="pt-BR" sz="2000" dirty="0"/>
              <a:t> </a:t>
            </a:r>
            <a:r>
              <a:rPr lang="pt-BR" sz="2000" b="1" dirty="0"/>
              <a:t>do</a:t>
            </a:r>
            <a:br>
              <a:rPr lang="pt-BR" sz="2000" b="1" dirty="0"/>
            </a:br>
            <a:r>
              <a:rPr lang="en-US" sz="2000" dirty="0"/>
              <a:t>       write (A[i], ' ')</a:t>
            </a:r>
            <a:br>
              <a:rPr lang="en-US" sz="2000" dirty="0"/>
            </a:br>
            <a:r>
              <a:rPr lang="en-US" sz="2000" b="1" dirty="0"/>
              <a:t>end</a:t>
            </a:r>
            <a:r>
              <a:rPr lang="en-US" sz="2000" dirty="0"/>
              <a:t>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79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8.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Удалить элемент с индексом </a:t>
            </a:r>
            <a:r>
              <a:rPr lang="en-US" i="1" dirty="0"/>
              <a:t>k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бъект 2"/>
          <p:cNvSpPr txBox="1">
            <a:spLocks/>
          </p:cNvSpPr>
          <p:nvPr/>
        </p:nvSpPr>
        <p:spPr>
          <a:xfrm>
            <a:off x="539552" y="5445224"/>
            <a:ext cx="8208912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Фрагмент программы:</a:t>
            </a:r>
          </a:p>
          <a:p>
            <a:pPr algn="just"/>
            <a:r>
              <a:rPr lang="ru-RU" b="1" dirty="0" err="1"/>
              <a:t>for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:=n </a:t>
            </a:r>
            <a:r>
              <a:rPr lang="ru-RU" b="1" dirty="0" err="1"/>
              <a:t>downto</a:t>
            </a:r>
            <a:r>
              <a:rPr lang="ru-RU" dirty="0"/>
              <a:t> k+1 </a:t>
            </a:r>
            <a:r>
              <a:rPr lang="ru-RU" b="1" dirty="0" err="1"/>
              <a:t>do</a:t>
            </a:r>
            <a:r>
              <a:rPr lang="ru-RU" b="1" dirty="0"/>
              <a:t> </a:t>
            </a:r>
            <a:r>
              <a:rPr lang="en-US" dirty="0"/>
              <a:t>A</a:t>
            </a:r>
            <a:r>
              <a:rPr lang="ru-RU" dirty="0"/>
              <a:t>[i]</a:t>
            </a:r>
            <a:r>
              <a:rPr lang="en-US" dirty="0"/>
              <a:t> </a:t>
            </a:r>
            <a:r>
              <a:rPr lang="ru-RU" dirty="0"/>
              <a:t>:=</a:t>
            </a:r>
            <a:r>
              <a:rPr lang="en-US" dirty="0"/>
              <a:t> A</a:t>
            </a:r>
            <a:r>
              <a:rPr lang="ru-RU" dirty="0"/>
              <a:t>[i-1];</a:t>
            </a:r>
          </a:p>
          <a:p>
            <a:pPr algn="just"/>
            <a:r>
              <a:rPr lang="en-US" dirty="0"/>
              <a:t>A</a:t>
            </a:r>
            <a:r>
              <a:rPr lang="ru-RU" dirty="0"/>
              <a:t>[k]</a:t>
            </a:r>
            <a:r>
              <a:rPr lang="en-US" dirty="0"/>
              <a:t> </a:t>
            </a:r>
            <a:r>
              <a:rPr lang="ru-RU" dirty="0"/>
              <a:t>:=</a:t>
            </a:r>
            <a:r>
              <a:rPr lang="en-US" dirty="0"/>
              <a:t> </a:t>
            </a:r>
            <a:r>
              <a:rPr lang="ru-RU" dirty="0"/>
              <a:t>Х;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Вставка элемента на место с индексом </a:t>
            </a:r>
            <a:r>
              <a:rPr lang="ru-RU" i="1" dirty="0"/>
              <a:t>k</a:t>
            </a:r>
            <a:endParaRPr lang="en-US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1052736"/>
            <a:ext cx="8208912" cy="4052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9. </a:t>
            </a:r>
            <a:r>
              <a:rPr lang="ru-RU" dirty="0"/>
              <a:t>Добавить в массив элемент </a:t>
            </a:r>
            <a:r>
              <a:rPr lang="ru-RU" i="1" dirty="0"/>
              <a:t>Х</a:t>
            </a:r>
            <a:r>
              <a:rPr lang="en-US" dirty="0"/>
              <a:t> </a:t>
            </a:r>
            <a:r>
              <a:rPr lang="ru-RU" dirty="0"/>
              <a:t>на место с индексом </a:t>
            </a:r>
            <a:r>
              <a:rPr lang="en-US" i="1" dirty="0"/>
              <a:t>k</a:t>
            </a:r>
            <a:r>
              <a:rPr lang="ru-RU" dirty="0"/>
              <a:t>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9552" y="2875766"/>
            <a:ext cx="8208912" cy="7520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При вставке в массив ещё одного элемента размерность массива увеличивается на </a:t>
            </a:r>
            <a:r>
              <a:rPr lang="ru-RU" i="1" dirty="0"/>
              <a:t>1</a:t>
            </a:r>
            <a:r>
              <a:rPr lang="ru-RU" dirty="0"/>
              <a:t>. Это надо учесть при описании массива.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3511152"/>
            <a:ext cx="8208912" cy="404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Элементы с индексами от </a:t>
            </a:r>
            <a:r>
              <a:rPr lang="ru-RU" i="1" dirty="0"/>
              <a:t>1</a:t>
            </a:r>
            <a:r>
              <a:rPr lang="ru-RU" dirty="0"/>
              <a:t> до </a:t>
            </a:r>
            <a:r>
              <a:rPr lang="ru-RU" i="1" dirty="0"/>
              <a:t>k – 1</a:t>
            </a:r>
            <a:r>
              <a:rPr lang="ru-RU" dirty="0"/>
              <a:t> не изменились.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84895"/>
              </p:ext>
            </p:extLst>
          </p:nvPr>
        </p:nvGraphicFramePr>
        <p:xfrm>
          <a:off x="683568" y="1812886"/>
          <a:ext cx="8016844" cy="79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a[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]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Дуга 13"/>
          <p:cNvSpPr/>
          <p:nvPr/>
        </p:nvSpPr>
        <p:spPr>
          <a:xfrm flipH="1" flipV="1">
            <a:off x="5456406" y="2301791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7" name="Дуга 16"/>
          <p:cNvSpPr/>
          <p:nvPr/>
        </p:nvSpPr>
        <p:spPr>
          <a:xfrm flipH="1" flipV="1">
            <a:off x="6190568" y="2301791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8" name="Дуга 17"/>
          <p:cNvSpPr/>
          <p:nvPr/>
        </p:nvSpPr>
        <p:spPr>
          <a:xfrm flipH="1" flipV="1">
            <a:off x="7658891" y="2301791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9" name="Дуга 18"/>
          <p:cNvSpPr/>
          <p:nvPr/>
        </p:nvSpPr>
        <p:spPr>
          <a:xfrm flipH="1" flipV="1">
            <a:off x="6924730" y="2301791"/>
            <a:ext cx="648000" cy="519207"/>
          </a:xfrm>
          <a:prstGeom prst="arc">
            <a:avLst>
              <a:gd name="adj1" fmla="val 11357213"/>
              <a:gd name="adj2" fmla="val 2109372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1412776"/>
            <a:ext cx="742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k = 6                                                            x = 50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54959" y="2280559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90769" y="2280559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98216" y="2280559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42804" y="2280559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9552" y="3843808"/>
            <a:ext cx="8208912" cy="16014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На место элемента с индексом </a:t>
            </a:r>
            <a:r>
              <a:rPr lang="ru-RU" i="1" dirty="0"/>
              <a:t>k </a:t>
            </a:r>
            <a:r>
              <a:rPr lang="ru-RU" dirty="0"/>
              <a:t>(</a:t>
            </a:r>
            <a:r>
              <a:rPr lang="en-US" b="1" i="1" dirty="0">
                <a:solidFill>
                  <a:srgbClr val="0070C0"/>
                </a:solidFill>
              </a:rPr>
              <a:t>6</a:t>
            </a:r>
            <a:r>
              <a:rPr lang="ru-RU" dirty="0"/>
              <a:t>) должен переместиться элемент, имевший индекс </a:t>
            </a:r>
            <a:r>
              <a:rPr lang="ru-RU" i="1" dirty="0"/>
              <a:t>k + 1</a:t>
            </a:r>
            <a:r>
              <a:rPr lang="ru-RU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7</a:t>
            </a:r>
            <a:r>
              <a:rPr lang="ru-RU" dirty="0"/>
              <a:t>), на место элемента с индексом </a:t>
            </a:r>
            <a:r>
              <a:rPr lang="ru-RU" i="1" dirty="0"/>
              <a:t>k + </a:t>
            </a:r>
            <a:r>
              <a:rPr lang="en-US" i="1" dirty="0"/>
              <a:t>1</a:t>
            </a:r>
            <a:r>
              <a:rPr lang="ru-RU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8</a:t>
            </a:r>
            <a:r>
              <a:rPr lang="ru-RU" dirty="0"/>
              <a:t>) –элемент, имевший индекс </a:t>
            </a:r>
            <a:r>
              <a:rPr lang="ru-RU" i="1" dirty="0"/>
              <a:t>k + </a:t>
            </a:r>
            <a:r>
              <a:rPr lang="en-US" i="1" dirty="0"/>
              <a:t>2</a:t>
            </a:r>
            <a:r>
              <a:rPr lang="ru-RU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8</a:t>
            </a:r>
            <a:r>
              <a:rPr lang="ru-RU" dirty="0"/>
              <a:t>) и т. д.  Поскольку при присваивании нового значения элементу старое пропадает, </a:t>
            </a:r>
            <a:r>
              <a:rPr lang="ru-RU" i="1" dirty="0"/>
              <a:t>замену надо  производить с конца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После чего заменить значение элемента с индексом </a:t>
            </a:r>
            <a:r>
              <a:rPr lang="en-US" i="1" dirty="0"/>
              <a:t>k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28156" y="1812886"/>
            <a:ext cx="3600400" cy="7485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9243" y="1612831"/>
            <a:ext cx="843510" cy="10240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104124" y="2280558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50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" name="Рисунок 28" descr="да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556792"/>
            <a:ext cx="473874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3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  <p:bldP spid="10" grpId="0"/>
      <p:bldP spid="14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8" grpId="1" animBg="1"/>
      <p:bldP spid="4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Вставка элемента на место с индексом </a:t>
            </a:r>
            <a:r>
              <a:rPr lang="ru-RU" i="1" dirty="0"/>
              <a:t>k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772816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n=10;</a:t>
            </a:r>
            <a:br>
              <a:rPr lang="ru-RU" sz="2000" dirty="0"/>
            </a:b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  <a:br>
              <a:rPr lang="ru-RU" sz="2000" dirty="0"/>
            </a:br>
            <a:r>
              <a:rPr lang="en-US" sz="2000" dirty="0"/>
              <a:t>        </a:t>
            </a:r>
            <a:r>
              <a:rPr lang="en-US" sz="2000" dirty="0" err="1"/>
              <a:t>i</a:t>
            </a:r>
            <a:r>
              <a:rPr lang="en-US" sz="2000" dirty="0"/>
              <a:t>, k, X: integer;</a:t>
            </a:r>
            <a:br>
              <a:rPr lang="ru-RU" sz="2000" dirty="0"/>
            </a:br>
            <a:r>
              <a:rPr lang="en-US" sz="2000" b="1" dirty="0"/>
              <a:t>begin</a:t>
            </a:r>
          </a:p>
          <a:p>
            <a:r>
              <a:rPr lang="ru-RU" sz="2000" b="1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  <a:br>
              <a:rPr lang="ru-RU" sz="2000" dirty="0"/>
            </a:br>
            <a:r>
              <a:rPr lang="en-US" sz="2000" dirty="0"/>
              <a:t>   </a:t>
            </a:r>
            <a:r>
              <a:rPr lang="en-US" sz="2000" b="1" dirty="0"/>
              <a:t>for  </a:t>
            </a:r>
            <a:r>
              <a:rPr lang="en-US" sz="2000" dirty="0"/>
              <a:t>i := 1 </a:t>
            </a:r>
            <a:r>
              <a:rPr lang="en-US" sz="2000" b="1" dirty="0"/>
              <a:t>to </a:t>
            </a:r>
            <a:r>
              <a:rPr lang="en-US" sz="2000" dirty="0"/>
              <a:t>n-1 </a:t>
            </a:r>
            <a:r>
              <a:rPr lang="en-US" sz="2000" b="1" dirty="0"/>
              <a:t>do</a:t>
            </a:r>
            <a:br>
              <a:rPr lang="en-US" sz="2000" b="1" dirty="0"/>
            </a:br>
            <a:r>
              <a:rPr lang="en-US" sz="2000" b="1" dirty="0"/>
              <a:t>       </a:t>
            </a:r>
            <a:r>
              <a:rPr lang="en-US" sz="2000" dirty="0"/>
              <a:t>read (A[i]);</a:t>
            </a:r>
          </a:p>
          <a:p>
            <a:r>
              <a:rPr lang="en-US" sz="2000" dirty="0"/>
              <a:t>   write ('</a:t>
            </a:r>
            <a:r>
              <a:rPr lang="ru-RU" sz="2000" dirty="0"/>
              <a:t>Ввод индекса </a:t>
            </a:r>
            <a:r>
              <a:rPr lang="en-US" sz="2000" dirty="0"/>
              <a:t>k: '); </a:t>
            </a:r>
            <a:r>
              <a:rPr lang="en-US" sz="2000" dirty="0" err="1"/>
              <a:t>readln</a:t>
            </a:r>
            <a:r>
              <a:rPr lang="en-US" sz="2000" dirty="0"/>
              <a:t> (k);  </a:t>
            </a:r>
          </a:p>
          <a:p>
            <a:r>
              <a:rPr lang="ru-RU" sz="2000" dirty="0"/>
              <a:t>   </a:t>
            </a:r>
            <a:r>
              <a:rPr lang="ru-RU" sz="2000" dirty="0" err="1"/>
              <a:t>write</a:t>
            </a:r>
            <a:r>
              <a:rPr lang="en-US" sz="2000" dirty="0"/>
              <a:t> </a:t>
            </a:r>
            <a:r>
              <a:rPr lang="ru-RU" sz="2000" dirty="0"/>
              <a:t>('Ввод числа Х: '); </a:t>
            </a:r>
            <a:r>
              <a:rPr lang="ru-RU" sz="2000" dirty="0" err="1"/>
              <a:t>readln</a:t>
            </a:r>
            <a:r>
              <a:rPr lang="en-US" sz="2000" dirty="0"/>
              <a:t> </a:t>
            </a:r>
            <a:r>
              <a:rPr lang="ru-RU" sz="2000" dirty="0"/>
              <a:t>(X);     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for </a:t>
            </a:r>
            <a:r>
              <a:rPr lang="en-US" sz="2000" dirty="0"/>
              <a:t>i:=n </a:t>
            </a:r>
            <a:r>
              <a:rPr lang="en-US" sz="2000" b="1" dirty="0" err="1"/>
              <a:t>downto</a:t>
            </a:r>
            <a:r>
              <a:rPr lang="en-US" sz="2000" b="1" dirty="0"/>
              <a:t> </a:t>
            </a:r>
            <a:r>
              <a:rPr lang="en-US" sz="2000" dirty="0"/>
              <a:t>k+1 </a:t>
            </a:r>
            <a:r>
              <a:rPr lang="en-US" sz="2000" b="1" dirty="0"/>
              <a:t>do </a:t>
            </a:r>
            <a:br>
              <a:rPr lang="ru-RU" sz="2000" b="1" dirty="0"/>
            </a:br>
            <a:r>
              <a:rPr lang="en-US" sz="2000" b="1" dirty="0"/>
              <a:t>        </a:t>
            </a:r>
            <a:r>
              <a:rPr lang="en-US" sz="2000" dirty="0"/>
              <a:t>A[i] := A[i-1];</a:t>
            </a:r>
            <a:br>
              <a:rPr lang="en-US" sz="2000" dirty="0"/>
            </a:br>
            <a:r>
              <a:rPr lang="en-US" sz="2000" dirty="0"/>
              <a:t>   A[k] := X;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writeln</a:t>
            </a:r>
            <a:r>
              <a:rPr lang="en-US" sz="2000" dirty="0"/>
              <a:t>('</a:t>
            </a:r>
            <a:r>
              <a:rPr lang="en-US" sz="2000" dirty="0" err="1"/>
              <a:t>Массив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обработки</a:t>
            </a:r>
            <a:r>
              <a:rPr lang="en-US" sz="2000" dirty="0"/>
              <a:t>: ' );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/>
              <a:t>for </a:t>
            </a:r>
            <a:r>
              <a:rPr lang="en-US" sz="2000" dirty="0"/>
              <a:t>i:=1 </a:t>
            </a:r>
            <a:r>
              <a:rPr lang="en-US" sz="2000" b="1" dirty="0"/>
              <a:t>to </a:t>
            </a:r>
            <a:r>
              <a:rPr lang="en-US" sz="2000" dirty="0"/>
              <a:t>n </a:t>
            </a:r>
            <a:r>
              <a:rPr lang="en-US" sz="2000" b="1" dirty="0"/>
              <a:t>do</a:t>
            </a:r>
            <a:br>
              <a:rPr lang="en-US" sz="2000" b="1" dirty="0"/>
            </a:br>
            <a:r>
              <a:rPr lang="en-US" sz="2000" b="1" dirty="0"/>
              <a:t>       </a:t>
            </a:r>
            <a:r>
              <a:rPr lang="en-US" sz="2000" dirty="0"/>
              <a:t>write (A[i], ' ')</a:t>
            </a:r>
          </a:p>
          <a:p>
            <a:r>
              <a:rPr lang="en-US" sz="2000" b="1" dirty="0"/>
              <a:t>end</a:t>
            </a:r>
            <a:r>
              <a:rPr lang="en-US" sz="2000" dirty="0"/>
              <a:t>.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79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9. </a:t>
            </a:r>
            <a:r>
              <a:rPr lang="ru-RU" dirty="0"/>
              <a:t>Добавить в массив</a:t>
            </a:r>
            <a:r>
              <a:rPr lang="en-US" dirty="0"/>
              <a:t> </a:t>
            </a:r>
            <a:r>
              <a:rPr lang="ru-RU" dirty="0"/>
              <a:t>элемент </a:t>
            </a:r>
            <a:r>
              <a:rPr lang="ru-RU" i="1" dirty="0"/>
              <a:t>Х</a:t>
            </a:r>
            <a:r>
              <a:rPr lang="en-US" dirty="0"/>
              <a:t> </a:t>
            </a:r>
            <a:r>
              <a:rPr lang="ru-RU" dirty="0"/>
              <a:t>на место с индексом </a:t>
            </a:r>
            <a:r>
              <a:rPr lang="en-US" i="1" dirty="0"/>
              <a:t>k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8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54964"/>
              </p:ext>
            </p:extLst>
          </p:nvPr>
        </p:nvGraphicFramePr>
        <p:xfrm>
          <a:off x="1621888" y="1812886"/>
          <a:ext cx="5830432" cy="79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a[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]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Перестановка всех элементов массива</a:t>
            </a:r>
            <a:br>
              <a:rPr lang="ru-RU" dirty="0"/>
            </a:br>
            <a:r>
              <a:rPr lang="ru-RU" dirty="0"/>
              <a:t>в обратном порядке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1052736"/>
            <a:ext cx="8208912" cy="79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</a:t>
            </a:r>
            <a:r>
              <a:rPr lang="en-US" b="1" dirty="0"/>
              <a:t>10</a:t>
            </a:r>
            <a:r>
              <a:rPr lang="ru-RU" b="1" dirty="0"/>
              <a:t>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Перевернуть его, т.е. что поменять местами 1-й и последний элементы, 2-й и предпоследний и т. д.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9552" y="3212976"/>
            <a:ext cx="8208912" cy="4868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общем случае, меняются местами элементы </a:t>
            </a:r>
            <a:r>
              <a:rPr lang="en-US" i="1" dirty="0"/>
              <a:t>A</a:t>
            </a:r>
            <a:r>
              <a:rPr lang="ru-RU" dirty="0"/>
              <a:t>[</a:t>
            </a:r>
            <a:r>
              <a:rPr lang="ru-RU" i="1" dirty="0"/>
              <a:t>i</a:t>
            </a:r>
            <a:r>
              <a:rPr lang="ru-RU" dirty="0"/>
              <a:t>] и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n – i + 1</a:t>
            </a:r>
            <a:r>
              <a:rPr lang="en-US" dirty="0"/>
              <a:t>].</a:t>
            </a:r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 flipV="1">
            <a:off x="2702080" y="2280522"/>
            <a:ext cx="4392416" cy="695163"/>
          </a:xfrm>
          <a:prstGeom prst="arc">
            <a:avLst>
              <a:gd name="adj1" fmla="val 10809006"/>
              <a:gd name="adj2" fmla="val 21590563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7" name="Дуга 16"/>
          <p:cNvSpPr/>
          <p:nvPr/>
        </p:nvSpPr>
        <p:spPr>
          <a:xfrm flipV="1">
            <a:off x="3435620" y="2353512"/>
            <a:ext cx="2938796" cy="519207"/>
          </a:xfrm>
          <a:prstGeom prst="arc">
            <a:avLst>
              <a:gd name="adj1" fmla="val 10775736"/>
              <a:gd name="adj2" fmla="val 10927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90158" y="2284035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5968" y="2284035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39429" y="2284035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9552" y="3699792"/>
            <a:ext cx="4968552" cy="1329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Вспомним, как можно произвести обмен значений между двумя переменными. Самый простой вариант – использование вспомогательной переменной: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70142" y="2284035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Дуга 34"/>
          <p:cNvSpPr/>
          <p:nvPr/>
        </p:nvSpPr>
        <p:spPr>
          <a:xfrm flipV="1">
            <a:off x="4174447" y="2374778"/>
            <a:ext cx="1476000" cy="427416"/>
          </a:xfrm>
          <a:prstGeom prst="arc">
            <a:avLst>
              <a:gd name="adj1" fmla="val 10775736"/>
              <a:gd name="adj2" fmla="val 10927"/>
            </a:avLst>
          </a:prstGeom>
          <a:noFill/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64795" y="2284035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11139" y="2284035"/>
            <a:ext cx="633652" cy="259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957" y="5076473"/>
            <a:ext cx="64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155569" y="4300048"/>
            <a:ext cx="84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A[i]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119089" y="4300047"/>
            <a:ext cx="177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A[n–i+1]</a:t>
            </a:r>
            <a:endParaRPr lang="ru-RU" sz="3200" dirty="0"/>
          </a:p>
        </p:txBody>
      </p:sp>
      <p:pic>
        <p:nvPicPr>
          <p:cNvPr id="24" name="Picture 2" descr="E:\sinjaja-strelk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 b="20787"/>
          <a:stretch/>
        </p:blipFill>
        <p:spPr bwMode="auto">
          <a:xfrm rot="11061576">
            <a:off x="6873933" y="3969737"/>
            <a:ext cx="720000" cy="417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sinjaja-strelk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 b="20787"/>
          <a:stretch/>
        </p:blipFill>
        <p:spPr bwMode="auto">
          <a:xfrm rot="4040570">
            <a:off x="6269257" y="4967972"/>
            <a:ext cx="720000" cy="417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E:\sinjaja-strelk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 b="20787"/>
          <a:stretch/>
        </p:blipFill>
        <p:spPr bwMode="auto">
          <a:xfrm rot="8404897" flipH="1" flipV="1">
            <a:off x="7439093" y="4967972"/>
            <a:ext cx="720000" cy="417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1043608" y="4869160"/>
            <a:ext cx="4878383" cy="352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 := A[i];</a:t>
            </a:r>
            <a:endParaRPr lang="ru-RU" dirty="0"/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1043608" y="5178915"/>
            <a:ext cx="4878383" cy="4241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A[i] := A[n–i+1];</a:t>
            </a:r>
            <a:endParaRPr lang="ru-RU" dirty="0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1043608" y="5499147"/>
            <a:ext cx="4878383" cy="38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A[n–i+1] := R;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39552" y="3706398"/>
            <a:ext cx="4968552" cy="31516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Фрагмент программы по перестановке в обратном порядке всех элементов массива: </a:t>
            </a:r>
          </a:p>
          <a:p>
            <a:r>
              <a:rPr lang="ru-RU" b="1" dirty="0" err="1"/>
              <a:t>for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/>
              <a:t>:=</a:t>
            </a:r>
            <a:r>
              <a:rPr lang="en-US" dirty="0"/>
              <a:t> </a:t>
            </a:r>
            <a:r>
              <a:rPr lang="ru-RU" dirty="0"/>
              <a:t>1 </a:t>
            </a:r>
            <a:r>
              <a:rPr lang="ru-RU" b="1" dirty="0" err="1"/>
              <a:t>to</a:t>
            </a:r>
            <a:r>
              <a:rPr lang="en-US" b="1" dirty="0"/>
              <a:t>    </a:t>
            </a:r>
            <a:r>
              <a:rPr lang="ru-RU" dirty="0"/>
              <a:t>            </a:t>
            </a:r>
            <a:r>
              <a:rPr lang="ru-RU" b="1" dirty="0" err="1"/>
              <a:t>do</a:t>
            </a:r>
            <a:br>
              <a:rPr lang="ru-RU" b="1" dirty="0"/>
            </a:br>
            <a:r>
              <a:rPr lang="ru-RU" b="1" dirty="0" err="1"/>
              <a:t>begin</a:t>
            </a:r>
            <a:br>
              <a:rPr lang="ru-RU" b="1" dirty="0"/>
            </a:br>
            <a:r>
              <a:rPr lang="ru-RU" b="1" dirty="0"/>
              <a:t>   </a:t>
            </a:r>
            <a:r>
              <a:rPr lang="en-US" dirty="0"/>
              <a:t>R</a:t>
            </a:r>
            <a:r>
              <a:rPr lang="ru-RU" dirty="0"/>
              <a:t> := </a:t>
            </a:r>
            <a:r>
              <a:rPr lang="en-US" dirty="0"/>
              <a:t>A</a:t>
            </a:r>
            <a:r>
              <a:rPr lang="ru-RU" dirty="0"/>
              <a:t>[i];</a:t>
            </a:r>
            <a:br>
              <a:rPr lang="ru-RU" dirty="0"/>
            </a:br>
            <a:r>
              <a:rPr lang="ru-RU" dirty="0"/>
              <a:t>   </a:t>
            </a:r>
            <a:r>
              <a:rPr lang="en-US" dirty="0"/>
              <a:t>A</a:t>
            </a:r>
            <a:r>
              <a:rPr lang="ru-RU" dirty="0"/>
              <a:t>[i] := </a:t>
            </a:r>
            <a:r>
              <a:rPr lang="en-US" dirty="0"/>
              <a:t>A</a:t>
            </a:r>
            <a:r>
              <a:rPr lang="ru-RU" dirty="0"/>
              <a:t>[n-i+1];</a:t>
            </a:r>
            <a:br>
              <a:rPr lang="ru-RU" dirty="0"/>
            </a:br>
            <a:r>
              <a:rPr lang="ru-RU" dirty="0"/>
              <a:t>   </a:t>
            </a:r>
            <a:r>
              <a:rPr lang="en-US" dirty="0"/>
              <a:t>A</a:t>
            </a:r>
            <a:r>
              <a:rPr lang="ru-RU" dirty="0"/>
              <a:t>[n-i+1] := </a:t>
            </a:r>
            <a:r>
              <a:rPr lang="en-US" dirty="0"/>
              <a:t>R</a:t>
            </a:r>
            <a:endParaRPr lang="ru-RU" dirty="0"/>
          </a:p>
          <a:p>
            <a:pPr algn="just"/>
            <a:r>
              <a:rPr lang="en-US" b="1" dirty="0"/>
              <a:t>e</a:t>
            </a:r>
            <a:r>
              <a:rPr lang="ru-RU" b="1" dirty="0" err="1"/>
              <a:t>nd</a:t>
            </a:r>
            <a:r>
              <a:rPr lang="ru-RU" dirty="0"/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587" y="4375737"/>
            <a:ext cx="112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n </a:t>
            </a:r>
            <a:r>
              <a:rPr lang="ru-RU" sz="2000" b="1" dirty="0" err="1">
                <a:solidFill>
                  <a:srgbClr val="C00000"/>
                </a:solidFill>
              </a:rPr>
              <a:t>div</a:t>
            </a:r>
            <a:r>
              <a:rPr lang="ru-RU" sz="2000" b="1" dirty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3438" y="4201383"/>
            <a:ext cx="428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2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7" grpId="0" animBg="1"/>
      <p:bldP spid="22" grpId="0" animBg="1"/>
      <p:bldP spid="23" grpId="0" animBg="1"/>
      <p:bldP spid="25" grpId="0" animBg="1"/>
      <p:bldP spid="26" grpId="0"/>
      <p:bldP spid="30" grpId="0" animBg="1"/>
      <p:bldP spid="35" grpId="0" animBg="1"/>
      <p:bldP spid="36" grpId="0" animBg="1"/>
      <p:bldP spid="37" grpId="0" animBg="1"/>
      <p:bldP spid="10" grpId="0"/>
      <p:bldP spid="29" grpId="0"/>
      <p:bldP spid="31" grpId="0"/>
      <p:bldP spid="40" grpId="0"/>
      <p:bldP spid="41" grpId="0"/>
      <p:bldP spid="42" grpId="0"/>
      <p:bldP spid="27" grpId="0" animBg="1"/>
      <p:bldP spid="3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СТРУКТУРИРОВАННЫЕ ТИПЫ ДАННЫХ. МАССИВЫ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ОСНОВНЫЕ СВЕДЕНИЯ ОБ АЛГОРИТМАХ</a:t>
            </a:r>
          </a:p>
        </p:txBody>
      </p:sp>
    </p:spTree>
    <p:extLst>
      <p:ext uri="{BB962C8B-B14F-4D97-AF65-F5344CB8AC3E}">
        <p14:creationId xmlns:p14="http://schemas.microsoft.com/office/powerpoint/2010/main" val="1610235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Перестановка всех элементов массива</a:t>
            </a:r>
            <a:br>
              <a:rPr lang="ru-RU" dirty="0"/>
            </a:br>
            <a:r>
              <a:rPr lang="ru-RU" dirty="0"/>
              <a:t>в обратном порядке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519653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n=7;</a:t>
            </a:r>
            <a:br>
              <a:rPr lang="en-US" sz="2000" dirty="0"/>
            </a:b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  <a:br>
              <a:rPr lang="en-US" sz="2000" dirty="0"/>
            </a:br>
            <a:r>
              <a:rPr lang="en-US" sz="2000" dirty="0"/>
              <a:t>       i, r: integer;</a:t>
            </a:r>
            <a:br>
              <a:rPr lang="en-US" sz="2000" dirty="0"/>
            </a:br>
            <a:r>
              <a:rPr lang="en-US" sz="2000" b="1" dirty="0"/>
              <a:t>begin</a:t>
            </a:r>
          </a:p>
          <a:p>
            <a:r>
              <a:rPr lang="en-US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pt-BR" sz="2000" b="1" dirty="0"/>
              <a:t>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  <a:br>
              <a:rPr lang="pt-BR" sz="2000" b="1" dirty="0"/>
            </a:br>
            <a:r>
              <a:rPr lang="pt-BR" sz="2000" b="1" dirty="0"/>
              <a:t>      </a:t>
            </a:r>
            <a:r>
              <a:rPr lang="en-US" sz="2000" dirty="0"/>
              <a:t>read (A[i]);</a:t>
            </a:r>
          </a:p>
          <a:p>
            <a:r>
              <a:rPr lang="pt-BR" sz="2000" b="1" dirty="0"/>
              <a:t>   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div </a:t>
            </a:r>
            <a:r>
              <a:rPr lang="pt-BR" sz="2000" dirty="0"/>
              <a:t>2 </a:t>
            </a:r>
            <a:r>
              <a:rPr lang="pt-BR" sz="2000" b="1" dirty="0"/>
              <a:t>do</a:t>
            </a:r>
            <a:br>
              <a:rPr lang="pt-BR" sz="2000" b="1" dirty="0"/>
            </a:br>
            <a:r>
              <a:rPr lang="pt-BR" sz="2000" b="1" dirty="0"/>
              <a:t>   </a:t>
            </a:r>
            <a:r>
              <a:rPr lang="en-US" sz="2000" b="1" dirty="0"/>
              <a:t>begin</a:t>
            </a:r>
            <a:br>
              <a:rPr lang="en-US" sz="2000" b="1" dirty="0"/>
            </a:br>
            <a:r>
              <a:rPr lang="en-US" sz="2000" b="1" dirty="0"/>
              <a:t>      </a:t>
            </a:r>
            <a:r>
              <a:rPr lang="en-US" sz="2000" dirty="0"/>
              <a:t>R := A[i];</a:t>
            </a:r>
            <a:br>
              <a:rPr lang="en-US" sz="2000" dirty="0"/>
            </a:br>
            <a:r>
              <a:rPr lang="en-US" sz="2000" dirty="0"/>
              <a:t>      A[i] := A[n-i+1];</a:t>
            </a:r>
            <a:br>
              <a:rPr lang="en-US" sz="2000" dirty="0"/>
            </a:br>
            <a:r>
              <a:rPr lang="en-US" sz="2000" dirty="0"/>
              <a:t>      A[n-i+1] := R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/>
              <a:t>end</a:t>
            </a:r>
            <a:r>
              <a:rPr lang="en-US" sz="2000" dirty="0"/>
              <a:t>;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writeln</a:t>
            </a:r>
            <a:r>
              <a:rPr lang="en-US" sz="2000" dirty="0"/>
              <a:t> ('</a:t>
            </a:r>
            <a:r>
              <a:rPr lang="ru-RU" sz="2000" dirty="0"/>
              <a:t>Массив после обработки:');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pt-BR" sz="2000" b="1" dirty="0"/>
              <a:t>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  </a:t>
            </a:r>
            <a:r>
              <a:rPr lang="en-US" sz="2000" dirty="0"/>
              <a:t>write (A[i], '  ')</a:t>
            </a:r>
            <a:br>
              <a:rPr lang="en-US" sz="2000" dirty="0"/>
            </a:br>
            <a:r>
              <a:rPr lang="en-US" sz="2000" b="1" dirty="0"/>
              <a:t>end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5040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Пример </a:t>
            </a:r>
            <a:r>
              <a:rPr lang="en-US" b="1" dirty="0"/>
              <a:t>10</a:t>
            </a:r>
            <a:r>
              <a:rPr lang="ru-RU" b="1" dirty="0"/>
              <a:t>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Перевернуть его.</a:t>
            </a:r>
          </a:p>
        </p:txBody>
      </p:sp>
    </p:spTree>
    <p:extLst>
      <p:ext uri="{BB962C8B-B14F-4D97-AF65-F5344CB8AC3E}">
        <p14:creationId xmlns:p14="http://schemas.microsoft.com/office/powerpoint/2010/main" val="2080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ocuments and Settings\Администратор.HOME-FDD52612A3\Рабочий стол\Ирина_Раб стол\10 Презентации для Босовой\11 класс\8-1-1\highest-skyscrapers-of-the-world_2012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"/>
          <a:stretch/>
        </p:blipFill>
        <p:spPr bwMode="auto">
          <a:xfrm>
            <a:off x="4008814" y="4396365"/>
            <a:ext cx="4849465" cy="212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массива</a:t>
            </a:r>
          </a:p>
        </p:txBody>
      </p:sp>
      <p:pic>
        <p:nvPicPr>
          <p:cNvPr id="1027" name="Picture 3" descr="E:\indominus-t-rex-size-compare-ch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0" b="10301"/>
          <a:stretch/>
        </p:blipFill>
        <p:spPr bwMode="auto">
          <a:xfrm>
            <a:off x="539552" y="805309"/>
            <a:ext cx="4392488" cy="22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ThinkstockPhotos-5193861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5181954"/>
            <a:ext cx="5150375" cy="13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74fcaeaa76602c56566253b269aed9e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9213"/>
            <a:ext cx="3168353" cy="13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9552" y="882586"/>
            <a:ext cx="8278046" cy="1754326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3198"/>
              </a:avLst>
            </a:prstTxWarp>
            <a:spAutoFit/>
          </a:bodyPr>
          <a:lstStyle/>
          <a:p>
            <a:r>
              <a:rPr lang="ru-RU" sz="5400" dirty="0">
                <a:ln w="2857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 ВОЗРАСТАНИЮ</a:t>
            </a:r>
          </a:p>
          <a:p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4370231"/>
            <a:ext cx="8253502" cy="1754326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r>
              <a:rPr lang="ru-RU" sz="5400" dirty="0">
                <a:ln w="28575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 УБЫВАНИЮ</a:t>
            </a:r>
          </a:p>
          <a:p>
            <a:endParaRPr lang="ru-RU" sz="5400" dirty="0"/>
          </a:p>
        </p:txBody>
      </p:sp>
      <p:sp>
        <p:nvSpPr>
          <p:cNvPr id="15" name="Подзаголовок 5"/>
          <p:cNvSpPr txBox="1">
            <a:spLocks/>
          </p:cNvSpPr>
          <p:nvPr/>
        </p:nvSpPr>
        <p:spPr>
          <a:xfrm>
            <a:off x="1331640" y="3338030"/>
            <a:ext cx="7526639" cy="7856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Сортировка</a:t>
            </a:r>
            <a:r>
              <a:rPr lang="ru-RU" sz="2000" dirty="0"/>
              <a:t> – это распределение элементов массива в соответст­вии с определёнными правилами.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41505" y="336617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17" name="Группа 7"/>
          <p:cNvGrpSpPr/>
          <p:nvPr/>
        </p:nvGrpSpPr>
        <p:grpSpPr>
          <a:xfrm>
            <a:off x="539551" y="3198042"/>
            <a:ext cx="8280000" cy="1023046"/>
            <a:chOff x="428596" y="5072074"/>
            <a:chExt cx="5929354" cy="178595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4932040" y="1484784"/>
            <a:ext cx="825813" cy="1283370"/>
            <a:chOff x="4860032" y="1713582"/>
            <a:chExt cx="825813" cy="1283370"/>
          </a:xfrm>
        </p:grpSpPr>
        <p:sp>
          <p:nvSpPr>
            <p:cNvPr id="4" name="Стрелка вниз 3"/>
            <p:cNvSpPr/>
            <p:nvPr/>
          </p:nvSpPr>
          <p:spPr>
            <a:xfrm>
              <a:off x="4860032" y="1937135"/>
              <a:ext cx="432048" cy="843793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891931" y="171358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169357" y="2073622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</a:rPr>
                <a:t>Z</a:t>
              </a:r>
              <a:endPara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1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1368152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Своё название алгоритм получил благодаря следующей ассоциации: если сортировать этим алгоритмом массив по </a:t>
            </a:r>
            <a:r>
              <a:rPr lang="ru-RU" dirty="0" err="1"/>
              <a:t>неубыванию</a:t>
            </a:r>
            <a:r>
              <a:rPr lang="ru-RU" dirty="0"/>
              <a:t>, то максимальный элемент «тонет», а «лёгкие» элементы поднимаются на одну позицию к началу массива на каждом шаге алгоритма.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2420888"/>
            <a:ext cx="8280920" cy="443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Пусть </a:t>
            </a:r>
            <a:r>
              <a:rPr lang="ru-RU" i="1" dirty="0"/>
              <a:t>n–</a:t>
            </a:r>
            <a:r>
              <a:rPr lang="ru-RU" dirty="0"/>
              <a:t> количество элементов в неупорядоченном массиве.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ru-RU" dirty="0"/>
              <a:t>Поместим на место </a:t>
            </a:r>
            <a:r>
              <a:rPr lang="ru-RU" i="1" dirty="0"/>
              <a:t>n</a:t>
            </a:r>
            <a:r>
              <a:rPr lang="ru-RU" dirty="0"/>
              <a:t>-</a:t>
            </a:r>
            <a:r>
              <a:rPr lang="ru-RU" dirty="0" err="1"/>
              <a:t>го</a:t>
            </a:r>
            <a:r>
              <a:rPr lang="ru-RU" dirty="0"/>
              <a:t> элемента наибольший элемент массива. Для этого:</a:t>
            </a:r>
          </a:p>
          <a:p>
            <a:pPr marL="273050" algn="just"/>
            <a:r>
              <a:rPr lang="ru-RU" dirty="0"/>
              <a:t>1) положим  </a:t>
            </a:r>
            <a:r>
              <a:rPr lang="ru-RU" i="1" dirty="0"/>
              <a:t>i = 1</a:t>
            </a:r>
            <a:r>
              <a:rPr lang="ru-RU" dirty="0"/>
              <a:t>;</a:t>
            </a:r>
          </a:p>
          <a:p>
            <a:pPr marL="273050" algn="just"/>
            <a:r>
              <a:rPr lang="ru-RU" dirty="0"/>
              <a:t>2) пока не обработана последняя пара элементов:</a:t>
            </a:r>
            <a:r>
              <a:rPr lang="en-US" dirty="0"/>
              <a:t> </a:t>
            </a:r>
            <a:r>
              <a:rPr lang="ru-RU" dirty="0"/>
              <a:t> сравниваем </a:t>
            </a:r>
            <a:r>
              <a:rPr lang="ru-RU" i="1" dirty="0"/>
              <a:t>i</a:t>
            </a:r>
            <a:r>
              <a:rPr lang="ru-RU" dirty="0"/>
              <a:t>-й и </a:t>
            </a:r>
            <a:br>
              <a:rPr lang="en-US" dirty="0"/>
            </a:br>
            <a:r>
              <a:rPr lang="ru-RU" dirty="0"/>
              <a:t>(</a:t>
            </a:r>
            <a:r>
              <a:rPr lang="ru-RU" i="1" dirty="0"/>
              <a:t>i + 1</a:t>
            </a:r>
            <a:r>
              <a:rPr lang="ru-RU" dirty="0"/>
              <a:t>)-й элементы массива;</a:t>
            </a:r>
            <a:r>
              <a:rPr lang="en-US" dirty="0"/>
              <a:t> </a:t>
            </a:r>
            <a:r>
              <a:rPr lang="ru-RU" dirty="0"/>
              <a:t> если </a:t>
            </a:r>
            <a:r>
              <a:rPr lang="en-US" i="1" dirty="0"/>
              <a:t>A</a:t>
            </a:r>
            <a:r>
              <a:rPr lang="ru-RU" dirty="0"/>
              <a:t>[</a:t>
            </a:r>
            <a:r>
              <a:rPr lang="ru-RU" i="1" dirty="0"/>
              <a:t>i</a:t>
            </a:r>
            <a:r>
              <a:rPr lang="ru-RU" dirty="0"/>
              <a:t>] &gt; </a:t>
            </a:r>
            <a:r>
              <a:rPr lang="en-US" i="1" dirty="0"/>
              <a:t>A</a:t>
            </a:r>
            <a:r>
              <a:rPr lang="ru-RU" dirty="0"/>
              <a:t>[</a:t>
            </a:r>
            <a:r>
              <a:rPr lang="ru-RU" i="1" dirty="0"/>
              <a:t>i + 1</a:t>
            </a:r>
            <a:r>
              <a:rPr lang="ru-RU" dirty="0"/>
              <a:t>] (элементы расположены не по порядку), то меняем элементы местами;</a:t>
            </a:r>
            <a:r>
              <a:rPr lang="en-US" dirty="0"/>
              <a:t> </a:t>
            </a:r>
            <a:r>
              <a:rPr lang="ru-RU" dirty="0"/>
              <a:t>переходим к следующей паре элементов, сдвинувшись на один элемент вправо.</a:t>
            </a:r>
          </a:p>
          <a:p>
            <a:pPr marL="273050" indent="-273050" algn="just"/>
            <a:r>
              <a:rPr lang="ru-RU" dirty="0"/>
              <a:t>2.</a:t>
            </a:r>
            <a:r>
              <a:rPr lang="en-US" dirty="0"/>
              <a:t>	</a:t>
            </a:r>
            <a:r>
              <a:rPr lang="ru-RU" dirty="0"/>
              <a:t>Повторяем пункт </a:t>
            </a:r>
            <a:r>
              <a:rPr lang="ru-RU" i="1" dirty="0"/>
              <a:t>1</a:t>
            </a:r>
            <a:r>
              <a:rPr lang="ru-RU" dirty="0"/>
              <a:t>, каждый раз уменьшая размерность </a:t>
            </a:r>
            <a:r>
              <a:rPr lang="ru-RU" dirty="0" err="1"/>
              <a:t>неупорядо</a:t>
            </a:r>
            <a:r>
              <a:rPr lang="en-US" dirty="0"/>
              <a:t>-</a:t>
            </a:r>
            <a:r>
              <a:rPr lang="ru-RU" dirty="0" err="1"/>
              <a:t>ченного</a:t>
            </a:r>
            <a:r>
              <a:rPr lang="ru-RU" dirty="0"/>
              <a:t> массива на </a:t>
            </a:r>
            <a:r>
              <a:rPr lang="ru-RU" i="1" dirty="0"/>
              <a:t>1</a:t>
            </a:r>
            <a:r>
              <a:rPr lang="ru-RU" dirty="0"/>
              <a:t>, до тех пор, пока не будет обработан массив из одной пары элементов (таким образом, на </a:t>
            </a:r>
            <a:r>
              <a:rPr lang="ru-RU" i="1" dirty="0"/>
              <a:t>k</a:t>
            </a:r>
            <a:r>
              <a:rPr lang="ru-RU" dirty="0"/>
              <a:t>-м просмотре будут сравниваться первые (</a:t>
            </a:r>
            <a:r>
              <a:rPr lang="ru-RU" i="1" dirty="0"/>
              <a:t>n – k</a:t>
            </a:r>
            <a:r>
              <a:rPr lang="ru-RU" dirty="0"/>
              <a:t>) элементов со своими соседями справа).</a:t>
            </a:r>
          </a:p>
        </p:txBody>
      </p:sp>
    </p:spTree>
    <p:extLst>
      <p:ext uri="{BB962C8B-B14F-4D97-AF65-F5344CB8AC3E}">
        <p14:creationId xmlns:p14="http://schemas.microsoft.com/office/powerpoint/2010/main" val="34002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9552" y="1368064"/>
            <a:ext cx="8604447" cy="32989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98154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567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153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73956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6" name="Группа 4-4"/>
          <p:cNvGrpSpPr/>
          <p:nvPr/>
        </p:nvGrpSpPr>
        <p:grpSpPr>
          <a:xfrm>
            <a:off x="5606655" y="2021769"/>
            <a:ext cx="1476000" cy="1476000"/>
            <a:chOff x="6732240" y="1041479"/>
            <a:chExt cx="1584176" cy="1523426"/>
          </a:xfrm>
        </p:grpSpPr>
        <p:sp>
          <p:nvSpPr>
            <p:cNvPr id="21" name="Овал 20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3-2"/>
          <p:cNvGrpSpPr/>
          <p:nvPr/>
        </p:nvGrpSpPr>
        <p:grpSpPr>
          <a:xfrm>
            <a:off x="2487454" y="2255769"/>
            <a:ext cx="1008000" cy="1008000"/>
            <a:chOff x="5220072" y="1402482"/>
            <a:chExt cx="1224136" cy="1177193"/>
          </a:xfrm>
        </p:grpSpPr>
        <p:sp>
          <p:nvSpPr>
            <p:cNvPr id="20" name="Овал 19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-3"/>
          <p:cNvGrpSpPr/>
          <p:nvPr/>
        </p:nvGrpSpPr>
        <p:grpSpPr>
          <a:xfrm>
            <a:off x="720853" y="2147769"/>
            <a:ext cx="1224000" cy="1224000"/>
            <a:chOff x="480155" y="1124744"/>
            <a:chExt cx="1440160" cy="1440160"/>
          </a:xfrm>
        </p:grpSpPr>
        <p:sp>
          <p:nvSpPr>
            <p:cNvPr id="19" name="Овал 18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5-1"/>
          <p:cNvGrpSpPr/>
          <p:nvPr/>
        </p:nvGrpSpPr>
        <p:grpSpPr>
          <a:xfrm>
            <a:off x="7643256" y="2399769"/>
            <a:ext cx="720000" cy="720000"/>
            <a:chOff x="4008547" y="1556792"/>
            <a:chExt cx="1008112" cy="1008112"/>
          </a:xfrm>
        </p:grpSpPr>
        <p:sp>
          <p:nvSpPr>
            <p:cNvPr id="30" name="Овал 29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-5"/>
          <p:cNvGrpSpPr/>
          <p:nvPr/>
        </p:nvGrpSpPr>
        <p:grpSpPr>
          <a:xfrm>
            <a:off x="3857313" y="1931769"/>
            <a:ext cx="1656000" cy="1656000"/>
            <a:chOff x="2114693" y="836712"/>
            <a:chExt cx="1659064" cy="1659064"/>
          </a:xfrm>
        </p:grpSpPr>
        <p:sp>
          <p:nvSpPr>
            <p:cNvPr id="26" name="Овал 25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539552" y="1368064"/>
            <a:ext cx="3317203" cy="3298960"/>
            <a:chOff x="539552" y="1628800"/>
            <a:chExt cx="3317203" cy="329896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39552" y="1628800"/>
              <a:ext cx="3285647" cy="3298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39553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198154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52620" y="2592200"/>
            <a:ext cx="3555926" cy="1440160"/>
            <a:chOff x="1679070" y="2490253"/>
            <a:chExt cx="3555926" cy="1440160"/>
          </a:xfrm>
        </p:grpSpPr>
        <p:sp>
          <p:nvSpPr>
            <p:cNvPr id="67" name="Выгнутая влево стрелка 66"/>
            <p:cNvSpPr/>
            <p:nvPr/>
          </p:nvSpPr>
          <p:spPr>
            <a:xfrm>
              <a:off x="1679070" y="2634269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8" name="Выгнутая влево стрелка 67"/>
            <p:cNvSpPr/>
            <p:nvPr/>
          </p:nvSpPr>
          <p:spPr>
            <a:xfrm flipH="1">
              <a:off x="3782226" y="2490253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3-2"/>
          <p:cNvGrpSpPr/>
          <p:nvPr/>
        </p:nvGrpSpPr>
        <p:grpSpPr>
          <a:xfrm>
            <a:off x="2487454" y="2255769"/>
            <a:ext cx="1008000" cy="1008000"/>
            <a:chOff x="5220072" y="1402482"/>
            <a:chExt cx="1224136" cy="1177193"/>
          </a:xfrm>
        </p:grpSpPr>
        <p:sp>
          <p:nvSpPr>
            <p:cNvPr id="70" name="Овал 69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Группа 1-3"/>
          <p:cNvGrpSpPr/>
          <p:nvPr/>
        </p:nvGrpSpPr>
        <p:grpSpPr>
          <a:xfrm>
            <a:off x="720853" y="2147769"/>
            <a:ext cx="1224000" cy="1224000"/>
            <a:chOff x="480155" y="1124744"/>
            <a:chExt cx="1440160" cy="1440160"/>
          </a:xfrm>
        </p:grpSpPr>
        <p:sp>
          <p:nvSpPr>
            <p:cNvPr id="73" name="Овал 72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Скругленная прямоугольная выноска 74"/>
          <p:cNvSpPr/>
          <p:nvPr/>
        </p:nvSpPr>
        <p:spPr>
          <a:xfrm>
            <a:off x="1319327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Давай меняться!</a:t>
            </a:r>
          </a:p>
        </p:txBody>
      </p:sp>
      <p:grpSp>
        <p:nvGrpSpPr>
          <p:cNvPr id="82" name="Группа 3-2"/>
          <p:cNvGrpSpPr/>
          <p:nvPr/>
        </p:nvGrpSpPr>
        <p:grpSpPr>
          <a:xfrm>
            <a:off x="864853" y="2255769"/>
            <a:ext cx="1008000" cy="1008000"/>
            <a:chOff x="5220072" y="1402482"/>
            <a:chExt cx="1224136" cy="1177193"/>
          </a:xfrm>
        </p:grpSpPr>
        <p:sp>
          <p:nvSpPr>
            <p:cNvPr id="83" name="Овал 82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Группа 1-3"/>
          <p:cNvGrpSpPr/>
          <p:nvPr/>
        </p:nvGrpSpPr>
        <p:grpSpPr>
          <a:xfrm>
            <a:off x="2415454" y="2147769"/>
            <a:ext cx="1224000" cy="1224000"/>
            <a:chOff x="480155" y="1124744"/>
            <a:chExt cx="1440160" cy="1440160"/>
          </a:xfrm>
        </p:grpSpPr>
        <p:sp>
          <p:nvSpPr>
            <p:cNvPr id="86" name="Овал 85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395536" y="792000"/>
            <a:ext cx="8748463" cy="3875024"/>
            <a:chOff x="395536" y="1052736"/>
            <a:chExt cx="8748463" cy="3875024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395536" y="1052736"/>
              <a:ext cx="8748463" cy="3875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39553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198154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8567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5153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173956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5</a:t>
              </a:r>
            </a:p>
          </p:txBody>
        </p:sp>
        <p:grpSp>
          <p:nvGrpSpPr>
            <p:cNvPr id="96" name="Группа 4-4"/>
            <p:cNvGrpSpPr/>
            <p:nvPr/>
          </p:nvGrpSpPr>
          <p:grpSpPr>
            <a:xfrm>
              <a:off x="5606655" y="2282505"/>
              <a:ext cx="1476000" cy="1476000"/>
              <a:chOff x="6732240" y="1041479"/>
              <a:chExt cx="1584176" cy="1523426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6732240" y="1041479"/>
                <a:ext cx="1584176" cy="15234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0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019" y="1189957"/>
                <a:ext cx="1000618" cy="747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Группа 3-2"/>
            <p:cNvGrpSpPr/>
            <p:nvPr/>
          </p:nvGrpSpPr>
          <p:grpSpPr>
            <a:xfrm>
              <a:off x="864853" y="2516505"/>
              <a:ext cx="1008000" cy="1008000"/>
              <a:chOff x="5220072" y="1402482"/>
              <a:chExt cx="1224136" cy="1177193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5220072" y="1402482"/>
                <a:ext cx="1224136" cy="1177193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8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888" y="1538636"/>
                <a:ext cx="697268" cy="520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8" name="Группа 1-3"/>
            <p:cNvGrpSpPr/>
            <p:nvPr/>
          </p:nvGrpSpPr>
          <p:grpSpPr>
            <a:xfrm>
              <a:off x="2415454" y="2408505"/>
              <a:ext cx="1224000" cy="1224000"/>
              <a:chOff x="480155" y="1124744"/>
              <a:chExt cx="1440160" cy="1440160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480155" y="112474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6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73" y="1359245"/>
                <a:ext cx="864679" cy="646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9" name="Группа 5-1"/>
            <p:cNvGrpSpPr/>
            <p:nvPr/>
          </p:nvGrpSpPr>
          <p:grpSpPr>
            <a:xfrm>
              <a:off x="7643256" y="2660505"/>
              <a:ext cx="720000" cy="720000"/>
              <a:chOff x="4008547" y="1556792"/>
              <a:chExt cx="1008112" cy="1008112"/>
            </a:xfrm>
          </p:grpSpPr>
          <p:sp>
            <p:nvSpPr>
              <p:cNvPr id="103" name="Овал 102"/>
              <p:cNvSpPr/>
              <p:nvPr/>
            </p:nvSpPr>
            <p:spPr>
              <a:xfrm>
                <a:off x="4008547" y="1556792"/>
                <a:ext cx="1008112" cy="10081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4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377" y="1699984"/>
                <a:ext cx="602451" cy="450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Группа 2-5"/>
            <p:cNvGrpSpPr/>
            <p:nvPr/>
          </p:nvGrpSpPr>
          <p:grpSpPr>
            <a:xfrm>
              <a:off x="3857313" y="2192505"/>
              <a:ext cx="1656000" cy="1656000"/>
              <a:chOff x="2114693" y="836712"/>
              <a:chExt cx="1659064" cy="1659064"/>
            </a:xfrm>
          </p:grpSpPr>
          <p:sp>
            <p:nvSpPr>
              <p:cNvPr id="101" name="Овал 100"/>
              <p:cNvSpPr/>
              <p:nvPr/>
            </p:nvSpPr>
            <p:spPr>
              <a:xfrm>
                <a:off x="2114693" y="836712"/>
                <a:ext cx="1659064" cy="1659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1" y="962637"/>
                <a:ext cx="1177351" cy="879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1" name="Скругленная прямоугольная выноска 110"/>
          <p:cNvSpPr/>
          <p:nvPr/>
        </p:nvSpPr>
        <p:spPr>
          <a:xfrm>
            <a:off x="4864469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19672" y="5256496"/>
            <a:ext cx="742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</a:t>
            </a:r>
            <a:r>
              <a:rPr lang="en-US" sz="2800" dirty="0"/>
              <a:t> A[i] &gt; A[i+1]  </a:t>
            </a:r>
            <a:r>
              <a:rPr lang="en-US" sz="2800" b="1" dirty="0"/>
              <a:t>then </a:t>
            </a:r>
          </a:p>
          <a:p>
            <a:r>
              <a:rPr lang="en-US" sz="2800" b="1" dirty="0"/>
              <a:t>begin </a:t>
            </a:r>
            <a:r>
              <a:rPr lang="en-US" sz="2800" dirty="0"/>
              <a:t> R := A[i];  A[i] := A[i+1];  A[i+1] := R </a:t>
            </a:r>
            <a:r>
              <a:rPr lang="en-US" sz="2800" b="1" dirty="0"/>
              <a:t>end;</a:t>
            </a:r>
            <a:endParaRPr lang="ru-RU" sz="2800" b="1" dirty="0"/>
          </a:p>
        </p:txBody>
      </p:sp>
      <p:sp>
        <p:nvSpPr>
          <p:cNvPr id="76" name="Управляющая кнопка: настраиваемая 75">
            <a:hlinkClick r:id="rId8" action="ppaction://hlinksldjump" highlightClick="1"/>
          </p:cNvPr>
          <p:cNvSpPr/>
          <p:nvPr/>
        </p:nvSpPr>
        <p:spPr>
          <a:xfrm>
            <a:off x="8430401" y="6151656"/>
            <a:ext cx="396000" cy="396000"/>
          </a:xfrm>
          <a:prstGeom prst="actionButtonBlank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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18108 -0.003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324 L -0.18976 -0.006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111" grpId="0" animBg="1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647984"/>
            <a:ext cx="8748463" cy="4019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8567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153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4</a:t>
            </a:r>
          </a:p>
        </p:txBody>
      </p:sp>
      <p:grpSp>
        <p:nvGrpSpPr>
          <p:cNvPr id="42" name="Группа 2-5"/>
          <p:cNvGrpSpPr/>
          <p:nvPr/>
        </p:nvGrpSpPr>
        <p:grpSpPr>
          <a:xfrm>
            <a:off x="5523388" y="1922364"/>
            <a:ext cx="1656000" cy="1656000"/>
            <a:chOff x="2114693" y="836712"/>
            <a:chExt cx="1659064" cy="1659064"/>
          </a:xfrm>
        </p:grpSpPr>
        <p:sp>
          <p:nvSpPr>
            <p:cNvPr id="43" name="Овал 42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-4"/>
          <p:cNvGrpSpPr/>
          <p:nvPr/>
        </p:nvGrpSpPr>
        <p:grpSpPr>
          <a:xfrm>
            <a:off x="3948055" y="2012364"/>
            <a:ext cx="1476000" cy="1476000"/>
            <a:chOff x="6732240" y="1041479"/>
            <a:chExt cx="1584176" cy="1523426"/>
          </a:xfrm>
        </p:grpSpPr>
        <p:sp>
          <p:nvSpPr>
            <p:cNvPr id="50" name="Овал 49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98154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73956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4" name="Группа 5-1"/>
          <p:cNvGrpSpPr/>
          <p:nvPr/>
        </p:nvGrpSpPr>
        <p:grpSpPr>
          <a:xfrm>
            <a:off x="7643256" y="2399769"/>
            <a:ext cx="720000" cy="720000"/>
            <a:chOff x="4008547" y="1556792"/>
            <a:chExt cx="1008112" cy="1008112"/>
          </a:xfrm>
        </p:grpSpPr>
        <p:sp>
          <p:nvSpPr>
            <p:cNvPr id="30" name="Овал 29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3639454" y="2840292"/>
            <a:ext cx="4037669" cy="1558036"/>
            <a:chOff x="1679070" y="2447028"/>
            <a:chExt cx="4037669" cy="1558036"/>
          </a:xfrm>
        </p:grpSpPr>
        <p:sp>
          <p:nvSpPr>
            <p:cNvPr id="28" name="Выгнутая влево стрелка 27"/>
            <p:cNvSpPr/>
            <p:nvPr/>
          </p:nvSpPr>
          <p:spPr>
            <a:xfrm>
              <a:off x="1679070" y="2708920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Выгнутая влево стрелка 28"/>
            <p:cNvSpPr/>
            <p:nvPr/>
          </p:nvSpPr>
          <p:spPr>
            <a:xfrm flipH="1">
              <a:off x="4263969" y="2447028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-5"/>
          <p:cNvGrpSpPr/>
          <p:nvPr/>
        </p:nvGrpSpPr>
        <p:grpSpPr>
          <a:xfrm>
            <a:off x="3857313" y="1931769"/>
            <a:ext cx="1656000" cy="1656000"/>
            <a:chOff x="2114693" y="836712"/>
            <a:chExt cx="1659064" cy="1659064"/>
          </a:xfrm>
        </p:grpSpPr>
        <p:sp>
          <p:nvSpPr>
            <p:cNvPr id="26" name="Овал 25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Скругленная прямоугольная выноска 59"/>
          <p:cNvSpPr/>
          <p:nvPr/>
        </p:nvSpPr>
        <p:spPr>
          <a:xfrm>
            <a:off x="4864469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Давай меняться!</a:t>
            </a:r>
          </a:p>
        </p:txBody>
      </p:sp>
      <p:grpSp>
        <p:nvGrpSpPr>
          <p:cNvPr id="36" name="Группа 3-2"/>
          <p:cNvGrpSpPr/>
          <p:nvPr/>
        </p:nvGrpSpPr>
        <p:grpSpPr>
          <a:xfrm>
            <a:off x="864853" y="2255769"/>
            <a:ext cx="1008000" cy="1008000"/>
            <a:chOff x="5220072" y="1402482"/>
            <a:chExt cx="1224136" cy="1177193"/>
          </a:xfrm>
        </p:grpSpPr>
        <p:sp>
          <p:nvSpPr>
            <p:cNvPr id="37" name="Овал 36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1-3"/>
          <p:cNvGrpSpPr/>
          <p:nvPr/>
        </p:nvGrpSpPr>
        <p:grpSpPr>
          <a:xfrm>
            <a:off x="2415454" y="2147769"/>
            <a:ext cx="1224000" cy="1224000"/>
            <a:chOff x="480155" y="1124744"/>
            <a:chExt cx="1440160" cy="1440160"/>
          </a:xfrm>
        </p:grpSpPr>
        <p:sp>
          <p:nvSpPr>
            <p:cNvPr id="40" name="Овал 39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4-4"/>
          <p:cNvGrpSpPr/>
          <p:nvPr/>
        </p:nvGrpSpPr>
        <p:grpSpPr>
          <a:xfrm>
            <a:off x="5606655" y="2021769"/>
            <a:ext cx="1476000" cy="1476000"/>
            <a:chOff x="6732240" y="1041479"/>
            <a:chExt cx="1584176" cy="1523426"/>
          </a:xfrm>
        </p:grpSpPr>
        <p:sp>
          <p:nvSpPr>
            <p:cNvPr id="21" name="Овал 20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1619672" y="5256496"/>
            <a:ext cx="742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</a:t>
            </a:r>
            <a:r>
              <a:rPr lang="en-US" sz="2800" dirty="0"/>
              <a:t> A[i] &gt; A[i+1]  </a:t>
            </a:r>
            <a:r>
              <a:rPr lang="en-US" sz="2800" b="1" dirty="0"/>
              <a:t>then </a:t>
            </a:r>
          </a:p>
          <a:p>
            <a:r>
              <a:rPr lang="en-US" sz="2800" b="1" dirty="0"/>
              <a:t>begin </a:t>
            </a:r>
            <a:r>
              <a:rPr lang="en-US" sz="2800" dirty="0"/>
              <a:t> R := A[i];  A[i] := A[i+1];  A[i+1] := R </a:t>
            </a:r>
            <a:r>
              <a:rPr lang="en-US" sz="2800" b="1" dirty="0"/>
              <a:t>end;</a:t>
            </a:r>
            <a:endParaRPr lang="ru-RU" sz="2800" b="1" dirty="0"/>
          </a:p>
        </p:txBody>
      </p:sp>
      <p:sp>
        <p:nvSpPr>
          <p:cNvPr id="35" name="Управляющая кнопка: настраиваемая 34">
            <a:hlinkClick r:id="rId8" action="ppaction://hlinksldjump" highlightClick="1"/>
          </p:cNvPr>
          <p:cNvSpPr/>
          <p:nvPr/>
        </p:nvSpPr>
        <p:spPr>
          <a:xfrm>
            <a:off x="8430401" y="6151656"/>
            <a:ext cx="396000" cy="396000"/>
          </a:xfrm>
          <a:prstGeom prst="actionButtonBlank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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8455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23 L -0.17517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1090216" y="4824448"/>
            <a:ext cx="742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i := 1  </a:t>
            </a:r>
            <a:r>
              <a:rPr lang="en-US" sz="2800" b="1" dirty="0"/>
              <a:t>to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dirty="0"/>
              <a:t>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719992"/>
            <a:ext cx="8604447" cy="3947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173956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65" name="Группа 2-5"/>
          <p:cNvGrpSpPr/>
          <p:nvPr/>
        </p:nvGrpSpPr>
        <p:grpSpPr>
          <a:xfrm>
            <a:off x="7164472" y="1922364"/>
            <a:ext cx="1656000" cy="1656000"/>
            <a:chOff x="2114693" y="836712"/>
            <a:chExt cx="1659064" cy="1659064"/>
          </a:xfrm>
        </p:grpSpPr>
        <p:sp>
          <p:nvSpPr>
            <p:cNvPr id="66" name="Овал 65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98154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567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153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4</a:t>
            </a:r>
          </a:p>
        </p:txBody>
      </p:sp>
      <p:grpSp>
        <p:nvGrpSpPr>
          <p:cNvPr id="39" name="Группа 4-4"/>
          <p:cNvGrpSpPr/>
          <p:nvPr/>
        </p:nvGrpSpPr>
        <p:grpSpPr>
          <a:xfrm>
            <a:off x="3948055" y="2012364"/>
            <a:ext cx="1476000" cy="1476000"/>
            <a:chOff x="6732240" y="1041479"/>
            <a:chExt cx="1584176" cy="1523426"/>
          </a:xfrm>
        </p:grpSpPr>
        <p:sp>
          <p:nvSpPr>
            <p:cNvPr id="40" name="Овал 39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3-2"/>
          <p:cNvGrpSpPr/>
          <p:nvPr/>
        </p:nvGrpSpPr>
        <p:grpSpPr>
          <a:xfrm>
            <a:off x="864853" y="2255769"/>
            <a:ext cx="1008000" cy="1008000"/>
            <a:chOff x="5220072" y="1402482"/>
            <a:chExt cx="1224136" cy="1177193"/>
          </a:xfrm>
        </p:grpSpPr>
        <p:sp>
          <p:nvSpPr>
            <p:cNvPr id="43" name="Овал 42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1-3"/>
          <p:cNvGrpSpPr/>
          <p:nvPr/>
        </p:nvGrpSpPr>
        <p:grpSpPr>
          <a:xfrm>
            <a:off x="2415454" y="2147769"/>
            <a:ext cx="1224000" cy="1224000"/>
            <a:chOff x="480155" y="1124744"/>
            <a:chExt cx="1440160" cy="1440160"/>
          </a:xfrm>
        </p:grpSpPr>
        <p:sp>
          <p:nvSpPr>
            <p:cNvPr id="50" name="Овал 49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5373010" y="2759769"/>
            <a:ext cx="3459547" cy="1503190"/>
            <a:chOff x="1679070" y="2501874"/>
            <a:chExt cx="3459547" cy="1503190"/>
          </a:xfrm>
        </p:grpSpPr>
        <p:sp>
          <p:nvSpPr>
            <p:cNvPr id="54" name="Выгнутая влево стрелка 53"/>
            <p:cNvSpPr/>
            <p:nvPr/>
          </p:nvSpPr>
          <p:spPr>
            <a:xfrm>
              <a:off x="1679070" y="2708920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Выгнутая влево стрелка 54"/>
            <p:cNvSpPr/>
            <p:nvPr/>
          </p:nvSpPr>
          <p:spPr>
            <a:xfrm flipH="1">
              <a:off x="3685847" y="2501874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5-1"/>
          <p:cNvGrpSpPr/>
          <p:nvPr/>
        </p:nvGrpSpPr>
        <p:grpSpPr>
          <a:xfrm>
            <a:off x="7643256" y="2399769"/>
            <a:ext cx="720000" cy="720000"/>
            <a:chOff x="4008547" y="1556792"/>
            <a:chExt cx="1008112" cy="1008112"/>
          </a:xfrm>
        </p:grpSpPr>
        <p:sp>
          <p:nvSpPr>
            <p:cNvPr id="30" name="Овал 29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2-5"/>
          <p:cNvGrpSpPr/>
          <p:nvPr/>
        </p:nvGrpSpPr>
        <p:grpSpPr>
          <a:xfrm>
            <a:off x="5523388" y="1922364"/>
            <a:ext cx="1656000" cy="1656000"/>
            <a:chOff x="2114693" y="836712"/>
            <a:chExt cx="1659064" cy="1659064"/>
          </a:xfrm>
        </p:grpSpPr>
        <p:sp>
          <p:nvSpPr>
            <p:cNvPr id="37" name="Овал 36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Скругленная прямоугольная выноска 51"/>
          <p:cNvSpPr/>
          <p:nvPr/>
        </p:nvSpPr>
        <p:spPr>
          <a:xfrm>
            <a:off x="6344655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Давай меняться!</a:t>
            </a:r>
          </a:p>
        </p:txBody>
      </p:sp>
      <p:grpSp>
        <p:nvGrpSpPr>
          <p:cNvPr id="62" name="Группа 5-1"/>
          <p:cNvGrpSpPr/>
          <p:nvPr/>
        </p:nvGrpSpPr>
        <p:grpSpPr>
          <a:xfrm>
            <a:off x="5984655" y="2399769"/>
            <a:ext cx="720000" cy="720000"/>
            <a:chOff x="4008547" y="1556792"/>
            <a:chExt cx="1008112" cy="1008112"/>
          </a:xfrm>
        </p:grpSpPr>
        <p:sp>
          <p:nvSpPr>
            <p:cNvPr id="63" name="Овал 62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Скругленная прямоугольная выноска 67"/>
          <p:cNvSpPr/>
          <p:nvPr/>
        </p:nvSpPr>
        <p:spPr>
          <a:xfrm>
            <a:off x="6344655" y="1012216"/>
            <a:ext cx="2304256" cy="709787"/>
          </a:xfrm>
          <a:prstGeom prst="wedgeRoundRectCallout">
            <a:avLst>
              <a:gd name="adj1" fmla="val -1259"/>
              <a:gd name="adj2" fmla="val 11628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на месте!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395536" y="719992"/>
            <a:ext cx="8748463" cy="3947032"/>
            <a:chOff x="395536" y="980728"/>
            <a:chExt cx="8748463" cy="394703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95536" y="980728"/>
              <a:ext cx="8748463" cy="3947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39553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198154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8567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153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7173956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grpSp>
          <p:nvGrpSpPr>
            <p:cNvPr id="77" name="Группа 2-5"/>
            <p:cNvGrpSpPr/>
            <p:nvPr/>
          </p:nvGrpSpPr>
          <p:grpSpPr>
            <a:xfrm>
              <a:off x="7164472" y="2183100"/>
              <a:ext cx="1656000" cy="1656000"/>
              <a:chOff x="2114693" y="836712"/>
              <a:chExt cx="1659064" cy="1659064"/>
            </a:xfrm>
          </p:grpSpPr>
          <p:sp>
            <p:nvSpPr>
              <p:cNvPr id="90" name="Овал 89"/>
              <p:cNvSpPr/>
              <p:nvPr/>
            </p:nvSpPr>
            <p:spPr>
              <a:xfrm>
                <a:off x="2114693" y="836712"/>
                <a:ext cx="1659064" cy="1659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1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1" y="962637"/>
                <a:ext cx="1177351" cy="879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Группа 4-4"/>
            <p:cNvGrpSpPr/>
            <p:nvPr/>
          </p:nvGrpSpPr>
          <p:grpSpPr>
            <a:xfrm>
              <a:off x="3948055" y="2273100"/>
              <a:ext cx="1476000" cy="1476000"/>
              <a:chOff x="6732240" y="1041479"/>
              <a:chExt cx="1584176" cy="1523426"/>
            </a:xfrm>
          </p:grpSpPr>
          <p:sp>
            <p:nvSpPr>
              <p:cNvPr id="88" name="Овал 87"/>
              <p:cNvSpPr/>
              <p:nvPr/>
            </p:nvSpPr>
            <p:spPr>
              <a:xfrm>
                <a:off x="6732240" y="1041479"/>
                <a:ext cx="1584176" cy="15234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9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019" y="1189957"/>
                <a:ext cx="1000618" cy="747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Группа 3-2"/>
            <p:cNvGrpSpPr/>
            <p:nvPr/>
          </p:nvGrpSpPr>
          <p:grpSpPr>
            <a:xfrm>
              <a:off x="864853" y="2516505"/>
              <a:ext cx="1008000" cy="1008000"/>
              <a:chOff x="5220072" y="1402482"/>
              <a:chExt cx="1224136" cy="1177193"/>
            </a:xfrm>
          </p:grpSpPr>
          <p:sp>
            <p:nvSpPr>
              <p:cNvPr id="86" name="Овал 85"/>
              <p:cNvSpPr/>
              <p:nvPr/>
            </p:nvSpPr>
            <p:spPr>
              <a:xfrm>
                <a:off x="5220072" y="1402482"/>
                <a:ext cx="1224136" cy="1177193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7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888" y="1538636"/>
                <a:ext cx="697268" cy="520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0" name="Группа 1-3"/>
            <p:cNvGrpSpPr/>
            <p:nvPr/>
          </p:nvGrpSpPr>
          <p:grpSpPr>
            <a:xfrm>
              <a:off x="2415454" y="2408505"/>
              <a:ext cx="1224000" cy="1224000"/>
              <a:chOff x="480155" y="1124744"/>
              <a:chExt cx="1440160" cy="1440160"/>
            </a:xfrm>
          </p:grpSpPr>
          <p:sp>
            <p:nvSpPr>
              <p:cNvPr id="84" name="Овал 83"/>
              <p:cNvSpPr/>
              <p:nvPr/>
            </p:nvSpPr>
            <p:spPr>
              <a:xfrm>
                <a:off x="480155" y="112474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5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73" y="1359245"/>
                <a:ext cx="864679" cy="646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" name="Группа 5-1"/>
            <p:cNvGrpSpPr/>
            <p:nvPr/>
          </p:nvGrpSpPr>
          <p:grpSpPr>
            <a:xfrm>
              <a:off x="5984655" y="2660505"/>
              <a:ext cx="720000" cy="720000"/>
              <a:chOff x="4008547" y="1556792"/>
              <a:chExt cx="1008112" cy="1008112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4008547" y="1556792"/>
                <a:ext cx="1008112" cy="10081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377" y="1699984"/>
                <a:ext cx="602451" cy="450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2" name="Скругленная прямоугольная выноска 91"/>
          <p:cNvSpPr/>
          <p:nvPr/>
        </p:nvSpPr>
        <p:spPr>
          <a:xfrm>
            <a:off x="2952876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395536" y="908720"/>
            <a:ext cx="8748463" cy="3758304"/>
            <a:chOff x="395536" y="1169456"/>
            <a:chExt cx="8748463" cy="3758304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395536" y="1169456"/>
              <a:ext cx="8748463" cy="3758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39553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198154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67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5153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173956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grpSp>
          <p:nvGrpSpPr>
            <p:cNvPr id="101" name="Группа 2-5"/>
            <p:cNvGrpSpPr/>
            <p:nvPr/>
          </p:nvGrpSpPr>
          <p:grpSpPr>
            <a:xfrm>
              <a:off x="7164472" y="2183100"/>
              <a:ext cx="1656000" cy="1656000"/>
              <a:chOff x="2114693" y="836712"/>
              <a:chExt cx="1659064" cy="1659064"/>
            </a:xfrm>
          </p:grpSpPr>
          <p:sp>
            <p:nvSpPr>
              <p:cNvPr id="114" name="Овал 113"/>
              <p:cNvSpPr/>
              <p:nvPr/>
            </p:nvSpPr>
            <p:spPr>
              <a:xfrm>
                <a:off x="2114693" y="836712"/>
                <a:ext cx="1659064" cy="1659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5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1" y="962637"/>
                <a:ext cx="1177351" cy="879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" name="Группа 4-4"/>
            <p:cNvGrpSpPr/>
            <p:nvPr/>
          </p:nvGrpSpPr>
          <p:grpSpPr>
            <a:xfrm>
              <a:off x="3948055" y="2273100"/>
              <a:ext cx="1476000" cy="1476000"/>
              <a:chOff x="6732240" y="1041479"/>
              <a:chExt cx="1584176" cy="1523426"/>
            </a:xfrm>
          </p:grpSpPr>
          <p:sp>
            <p:nvSpPr>
              <p:cNvPr id="112" name="Овал 111"/>
              <p:cNvSpPr/>
              <p:nvPr/>
            </p:nvSpPr>
            <p:spPr>
              <a:xfrm>
                <a:off x="6732240" y="1041479"/>
                <a:ext cx="1584176" cy="15234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019" y="1189957"/>
                <a:ext cx="1000618" cy="747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" name="Группа 3-2"/>
            <p:cNvGrpSpPr/>
            <p:nvPr/>
          </p:nvGrpSpPr>
          <p:grpSpPr>
            <a:xfrm>
              <a:off x="864853" y="2516505"/>
              <a:ext cx="1008000" cy="1008000"/>
              <a:chOff x="5220072" y="1402482"/>
              <a:chExt cx="1224136" cy="1177193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5220072" y="1402482"/>
                <a:ext cx="1224136" cy="1177193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1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888" y="1538636"/>
                <a:ext cx="697268" cy="520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" name="Группа 1-3"/>
            <p:cNvGrpSpPr/>
            <p:nvPr/>
          </p:nvGrpSpPr>
          <p:grpSpPr>
            <a:xfrm>
              <a:off x="2415454" y="2408505"/>
              <a:ext cx="1224000" cy="1224000"/>
              <a:chOff x="480155" y="1124744"/>
              <a:chExt cx="1440160" cy="1440160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480155" y="112474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9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73" y="1359245"/>
                <a:ext cx="864679" cy="646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" name="Группа 5-1"/>
            <p:cNvGrpSpPr/>
            <p:nvPr/>
          </p:nvGrpSpPr>
          <p:grpSpPr>
            <a:xfrm>
              <a:off x="5984655" y="2660505"/>
              <a:ext cx="720000" cy="720000"/>
              <a:chOff x="4008547" y="1556792"/>
              <a:chExt cx="1008112" cy="1008112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4008547" y="1556792"/>
                <a:ext cx="1008112" cy="10081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7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377" y="1699984"/>
                <a:ext cx="602451" cy="450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6" name="Скругленная прямоугольная выноска 115"/>
          <p:cNvSpPr/>
          <p:nvPr/>
        </p:nvSpPr>
        <p:spPr>
          <a:xfrm>
            <a:off x="4864469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86213" y="4824448"/>
            <a:ext cx="74254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i := 1  </a:t>
            </a:r>
            <a:r>
              <a:rPr lang="en-US" sz="2800" b="1" dirty="0"/>
              <a:t>to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1619672" y="5256496"/>
            <a:ext cx="742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</a:t>
            </a:r>
            <a:r>
              <a:rPr lang="en-US" sz="2800" dirty="0"/>
              <a:t> A[i] &gt; A[i+1]  </a:t>
            </a:r>
            <a:r>
              <a:rPr lang="en-US" sz="2800" b="1" dirty="0"/>
              <a:t>then </a:t>
            </a:r>
          </a:p>
          <a:p>
            <a:r>
              <a:rPr lang="en-US" sz="2800" b="1" dirty="0"/>
              <a:t>begin </a:t>
            </a:r>
            <a:r>
              <a:rPr lang="en-US" sz="2800" dirty="0"/>
              <a:t> R := A[i];  A[i] := A[i+1];  A[i+1] := R </a:t>
            </a:r>
            <a:r>
              <a:rPr lang="en-US" sz="2800" b="1" dirty="0"/>
              <a:t>end;</a:t>
            </a:r>
            <a:endParaRPr lang="ru-RU" sz="2800" b="1" dirty="0"/>
          </a:p>
        </p:txBody>
      </p:sp>
      <p:sp>
        <p:nvSpPr>
          <p:cNvPr id="93" name="Управляющая кнопка: настраиваемая 92">
            <a:hlinkClick r:id="rId8" action="ppaction://hlinksldjump" highlightClick="1"/>
          </p:cNvPr>
          <p:cNvSpPr/>
          <p:nvPr/>
        </p:nvSpPr>
        <p:spPr>
          <a:xfrm>
            <a:off x="8430401" y="6151656"/>
            <a:ext cx="396000" cy="396000"/>
          </a:xfrm>
          <a:prstGeom prst="actionButtonBlank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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351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324 L -0.17552 -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2" grpId="0" animBg="1"/>
      <p:bldP spid="52" grpId="1" animBg="1"/>
      <p:bldP spid="68" grpId="1" animBg="1"/>
      <p:bldP spid="92" grpId="0" animBg="1"/>
      <p:bldP spid="116" grpId="0" animBg="1"/>
      <p:bldP spid="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719992"/>
            <a:ext cx="8748463" cy="3947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98154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567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153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73956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52" name="Группа 2-5"/>
          <p:cNvGrpSpPr/>
          <p:nvPr/>
        </p:nvGrpSpPr>
        <p:grpSpPr>
          <a:xfrm>
            <a:off x="7164472" y="1922364"/>
            <a:ext cx="1656000" cy="1656000"/>
            <a:chOff x="2114693" y="836712"/>
            <a:chExt cx="1659064" cy="1659064"/>
          </a:xfrm>
        </p:grpSpPr>
        <p:sp>
          <p:nvSpPr>
            <p:cNvPr id="53" name="Овал 52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3-2"/>
          <p:cNvGrpSpPr/>
          <p:nvPr/>
        </p:nvGrpSpPr>
        <p:grpSpPr>
          <a:xfrm>
            <a:off x="864853" y="2255769"/>
            <a:ext cx="1008000" cy="1008000"/>
            <a:chOff x="5220072" y="1402482"/>
            <a:chExt cx="1224136" cy="1177193"/>
          </a:xfrm>
        </p:grpSpPr>
        <p:sp>
          <p:nvSpPr>
            <p:cNvPr id="65" name="Овал 64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1-3"/>
          <p:cNvGrpSpPr/>
          <p:nvPr/>
        </p:nvGrpSpPr>
        <p:grpSpPr>
          <a:xfrm>
            <a:off x="2415454" y="2147769"/>
            <a:ext cx="1224000" cy="1224000"/>
            <a:chOff x="480155" y="1124744"/>
            <a:chExt cx="1440160" cy="1440160"/>
          </a:xfrm>
        </p:grpSpPr>
        <p:sp>
          <p:nvSpPr>
            <p:cNvPr id="68" name="Овал 67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3613809" y="2626981"/>
            <a:ext cx="3457231" cy="1558036"/>
            <a:chOff x="1679070" y="2447028"/>
            <a:chExt cx="3457231" cy="1558036"/>
          </a:xfrm>
        </p:grpSpPr>
        <p:sp>
          <p:nvSpPr>
            <p:cNvPr id="78" name="Выгнутая влево стрелка 77"/>
            <p:cNvSpPr/>
            <p:nvPr/>
          </p:nvSpPr>
          <p:spPr>
            <a:xfrm>
              <a:off x="1679070" y="2708920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Выгнутая влево стрелка 78"/>
            <p:cNvSpPr/>
            <p:nvPr/>
          </p:nvSpPr>
          <p:spPr>
            <a:xfrm flipH="1">
              <a:off x="3683531" y="2447028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4-4"/>
          <p:cNvGrpSpPr/>
          <p:nvPr/>
        </p:nvGrpSpPr>
        <p:grpSpPr>
          <a:xfrm>
            <a:off x="3948055" y="2012364"/>
            <a:ext cx="1476000" cy="1476000"/>
            <a:chOff x="6732240" y="1041479"/>
            <a:chExt cx="1584176" cy="1523426"/>
          </a:xfrm>
        </p:grpSpPr>
        <p:sp>
          <p:nvSpPr>
            <p:cNvPr id="62" name="Овал 61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Скругленная прямоугольная выноска 75"/>
          <p:cNvSpPr/>
          <p:nvPr/>
        </p:nvSpPr>
        <p:spPr>
          <a:xfrm>
            <a:off x="4864469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Давай меняться!</a:t>
            </a:r>
          </a:p>
        </p:txBody>
      </p:sp>
      <p:grpSp>
        <p:nvGrpSpPr>
          <p:cNvPr id="30" name="Группа 4-4"/>
          <p:cNvGrpSpPr/>
          <p:nvPr/>
        </p:nvGrpSpPr>
        <p:grpSpPr>
          <a:xfrm>
            <a:off x="5606654" y="2012364"/>
            <a:ext cx="1476000" cy="1476000"/>
            <a:chOff x="6732240" y="1041479"/>
            <a:chExt cx="1584176" cy="1523426"/>
          </a:xfrm>
        </p:grpSpPr>
        <p:sp>
          <p:nvSpPr>
            <p:cNvPr id="31" name="Овал 30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5-1"/>
          <p:cNvGrpSpPr/>
          <p:nvPr/>
        </p:nvGrpSpPr>
        <p:grpSpPr>
          <a:xfrm>
            <a:off x="4328534" y="2399769"/>
            <a:ext cx="720000" cy="720000"/>
            <a:chOff x="4008547" y="1556792"/>
            <a:chExt cx="1008112" cy="1008112"/>
          </a:xfrm>
        </p:grpSpPr>
        <p:sp>
          <p:nvSpPr>
            <p:cNvPr id="34" name="Овал 33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5-1"/>
          <p:cNvGrpSpPr/>
          <p:nvPr/>
        </p:nvGrpSpPr>
        <p:grpSpPr>
          <a:xfrm>
            <a:off x="5984655" y="2399769"/>
            <a:ext cx="720000" cy="720000"/>
            <a:chOff x="4008547" y="1556792"/>
            <a:chExt cx="1008112" cy="1008112"/>
          </a:xfrm>
        </p:grpSpPr>
        <p:sp>
          <p:nvSpPr>
            <p:cNvPr id="74" name="Овал 73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395536" y="836712"/>
            <a:ext cx="8748463" cy="3830312"/>
            <a:chOff x="395536" y="1097448"/>
            <a:chExt cx="8748463" cy="383031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5536" y="1097448"/>
              <a:ext cx="8748463" cy="3830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39553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198154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567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153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173956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grpSp>
          <p:nvGrpSpPr>
            <p:cNvPr id="49" name="Группа 2-5"/>
            <p:cNvGrpSpPr/>
            <p:nvPr/>
          </p:nvGrpSpPr>
          <p:grpSpPr>
            <a:xfrm>
              <a:off x="7164472" y="2183100"/>
              <a:ext cx="1656000" cy="1656000"/>
              <a:chOff x="2114693" y="836712"/>
              <a:chExt cx="1659064" cy="1659064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2114693" y="836712"/>
                <a:ext cx="1659064" cy="1659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1" y="962637"/>
                <a:ext cx="1177351" cy="879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Группа 3-2"/>
            <p:cNvGrpSpPr/>
            <p:nvPr/>
          </p:nvGrpSpPr>
          <p:grpSpPr>
            <a:xfrm>
              <a:off x="864853" y="2516505"/>
              <a:ext cx="1008000" cy="1008000"/>
              <a:chOff x="5220072" y="1402482"/>
              <a:chExt cx="1224136" cy="1177193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5220072" y="1402482"/>
                <a:ext cx="1224136" cy="1177193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1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888" y="1538636"/>
                <a:ext cx="697268" cy="520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Группа 1-3"/>
            <p:cNvGrpSpPr/>
            <p:nvPr/>
          </p:nvGrpSpPr>
          <p:grpSpPr>
            <a:xfrm>
              <a:off x="2415454" y="2408505"/>
              <a:ext cx="1224000" cy="1224000"/>
              <a:chOff x="480155" y="1124744"/>
              <a:chExt cx="1440160" cy="1440160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480155" y="112474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2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73" y="1359245"/>
                <a:ext cx="864679" cy="646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Группа 4-4"/>
            <p:cNvGrpSpPr/>
            <p:nvPr/>
          </p:nvGrpSpPr>
          <p:grpSpPr>
            <a:xfrm>
              <a:off x="5606654" y="2273100"/>
              <a:ext cx="1476000" cy="1476000"/>
              <a:chOff x="6732240" y="1041479"/>
              <a:chExt cx="1584176" cy="1523426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732240" y="1041479"/>
                <a:ext cx="1584176" cy="15234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019" y="1189957"/>
                <a:ext cx="1000618" cy="747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" name="Группа 5-1"/>
            <p:cNvGrpSpPr/>
            <p:nvPr/>
          </p:nvGrpSpPr>
          <p:grpSpPr>
            <a:xfrm>
              <a:off x="4328534" y="2660505"/>
              <a:ext cx="720000" cy="720000"/>
              <a:chOff x="4008547" y="1556792"/>
              <a:chExt cx="1008112" cy="1008112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4008547" y="1556792"/>
                <a:ext cx="1008112" cy="10081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377" y="1699984"/>
                <a:ext cx="602451" cy="450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4" name="Скругленная прямоугольная выноска 83"/>
          <p:cNvSpPr/>
          <p:nvPr/>
        </p:nvSpPr>
        <p:spPr>
          <a:xfrm>
            <a:off x="2952876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86213" y="4824448"/>
            <a:ext cx="742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i := 1  </a:t>
            </a:r>
            <a:r>
              <a:rPr lang="en-US" sz="2800" b="1" dirty="0"/>
              <a:t>to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619672" y="5256496"/>
            <a:ext cx="742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</a:t>
            </a:r>
            <a:r>
              <a:rPr lang="en-US" sz="2800" dirty="0"/>
              <a:t> A[i] &gt; A[i+1]  </a:t>
            </a:r>
            <a:r>
              <a:rPr lang="en-US" sz="2800" b="1" dirty="0"/>
              <a:t>then </a:t>
            </a:r>
          </a:p>
          <a:p>
            <a:r>
              <a:rPr lang="en-US" sz="2800" b="1" dirty="0"/>
              <a:t>begin </a:t>
            </a:r>
            <a:r>
              <a:rPr lang="en-US" sz="2800" dirty="0"/>
              <a:t> R := A[i];  A[i] := A[i+1];  A[i+1] := R </a:t>
            </a:r>
            <a:r>
              <a:rPr lang="en-US" sz="2800" b="1" dirty="0"/>
              <a:t>end;</a:t>
            </a:r>
            <a:endParaRPr lang="ru-RU" sz="2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090216" y="4832956"/>
            <a:ext cx="74254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i := 1  </a:t>
            </a:r>
            <a:r>
              <a:rPr lang="en-US" sz="2800" b="1" dirty="0"/>
              <a:t>to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85" name="Управляющая кнопка: настраиваемая 84">
            <a:hlinkClick r:id="rId8" action="ppaction://hlinksldjump" highlightClick="1"/>
          </p:cNvPr>
          <p:cNvSpPr/>
          <p:nvPr/>
        </p:nvSpPr>
        <p:spPr>
          <a:xfrm>
            <a:off x="8430401" y="6151656"/>
            <a:ext cx="396000" cy="396000"/>
          </a:xfrm>
          <a:prstGeom prst="actionButtonBlank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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7037E-7 L 0.18438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324 L -0.17483 -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4" grpId="0" animBg="1"/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908720"/>
            <a:ext cx="8748463" cy="3758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98154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567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153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73956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1966685" y="2483823"/>
            <a:ext cx="3397403" cy="1558036"/>
            <a:chOff x="1679070" y="2447028"/>
            <a:chExt cx="3397403" cy="1558036"/>
          </a:xfrm>
        </p:grpSpPr>
        <p:sp>
          <p:nvSpPr>
            <p:cNvPr id="78" name="Выгнутая влево стрелка 77"/>
            <p:cNvSpPr/>
            <p:nvPr/>
          </p:nvSpPr>
          <p:spPr>
            <a:xfrm>
              <a:off x="1679070" y="2708920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Выгнутая влево стрелка 78"/>
            <p:cNvSpPr/>
            <p:nvPr/>
          </p:nvSpPr>
          <p:spPr>
            <a:xfrm flipH="1">
              <a:off x="3623703" y="2447028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-5"/>
          <p:cNvGrpSpPr/>
          <p:nvPr/>
        </p:nvGrpSpPr>
        <p:grpSpPr>
          <a:xfrm>
            <a:off x="7164472" y="1922364"/>
            <a:ext cx="1656000" cy="1656000"/>
            <a:chOff x="2114693" y="836712"/>
            <a:chExt cx="1659064" cy="1659064"/>
          </a:xfrm>
        </p:grpSpPr>
        <p:sp>
          <p:nvSpPr>
            <p:cNvPr id="31" name="Овал 30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-2"/>
          <p:cNvGrpSpPr/>
          <p:nvPr/>
        </p:nvGrpSpPr>
        <p:grpSpPr>
          <a:xfrm>
            <a:off x="864853" y="2255769"/>
            <a:ext cx="1008000" cy="1008000"/>
            <a:chOff x="5220072" y="1402482"/>
            <a:chExt cx="1224136" cy="1177193"/>
          </a:xfrm>
        </p:grpSpPr>
        <p:sp>
          <p:nvSpPr>
            <p:cNvPr id="34" name="Овал 33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1-3"/>
          <p:cNvGrpSpPr/>
          <p:nvPr/>
        </p:nvGrpSpPr>
        <p:grpSpPr>
          <a:xfrm>
            <a:off x="2415454" y="2147769"/>
            <a:ext cx="1224000" cy="1224000"/>
            <a:chOff x="480155" y="1124744"/>
            <a:chExt cx="1440160" cy="1440160"/>
          </a:xfrm>
        </p:grpSpPr>
        <p:sp>
          <p:nvSpPr>
            <p:cNvPr id="38" name="Овал 37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4-4"/>
          <p:cNvGrpSpPr/>
          <p:nvPr/>
        </p:nvGrpSpPr>
        <p:grpSpPr>
          <a:xfrm>
            <a:off x="5606654" y="2012364"/>
            <a:ext cx="1476000" cy="1476000"/>
            <a:chOff x="6732240" y="1041479"/>
            <a:chExt cx="1584176" cy="1523426"/>
          </a:xfrm>
        </p:grpSpPr>
        <p:sp>
          <p:nvSpPr>
            <p:cNvPr id="41" name="Овал 40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Скругленная прямоугольная выноска 55"/>
          <p:cNvSpPr/>
          <p:nvPr/>
        </p:nvSpPr>
        <p:spPr>
          <a:xfrm>
            <a:off x="2952876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Давай меняться!</a:t>
            </a:r>
          </a:p>
        </p:txBody>
      </p:sp>
      <p:grpSp>
        <p:nvGrpSpPr>
          <p:cNvPr id="50" name="Группа 1-3"/>
          <p:cNvGrpSpPr/>
          <p:nvPr/>
        </p:nvGrpSpPr>
        <p:grpSpPr>
          <a:xfrm>
            <a:off x="4096501" y="2138364"/>
            <a:ext cx="1224000" cy="1224000"/>
            <a:chOff x="480155" y="1124744"/>
            <a:chExt cx="1440160" cy="1440160"/>
          </a:xfrm>
        </p:grpSpPr>
        <p:sp>
          <p:nvSpPr>
            <p:cNvPr id="51" name="Овал 50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-1"/>
          <p:cNvGrpSpPr/>
          <p:nvPr/>
        </p:nvGrpSpPr>
        <p:grpSpPr>
          <a:xfrm>
            <a:off x="2667454" y="2390364"/>
            <a:ext cx="720000" cy="720000"/>
            <a:chOff x="4008547" y="1556792"/>
            <a:chExt cx="1008112" cy="1008112"/>
          </a:xfrm>
        </p:grpSpPr>
        <p:sp>
          <p:nvSpPr>
            <p:cNvPr id="54" name="Овал 53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5-1"/>
          <p:cNvGrpSpPr/>
          <p:nvPr/>
        </p:nvGrpSpPr>
        <p:grpSpPr>
          <a:xfrm>
            <a:off x="4328534" y="2399769"/>
            <a:ext cx="720000" cy="720000"/>
            <a:chOff x="4008547" y="1556792"/>
            <a:chExt cx="1008112" cy="1008112"/>
          </a:xfrm>
        </p:grpSpPr>
        <p:sp>
          <p:nvSpPr>
            <p:cNvPr id="44" name="Овал 43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/>
          <p:cNvSpPr txBox="1"/>
          <p:nvPr/>
        </p:nvSpPr>
        <p:spPr>
          <a:xfrm>
            <a:off x="1086213" y="4824448"/>
            <a:ext cx="742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i := 1  </a:t>
            </a:r>
            <a:r>
              <a:rPr lang="en-US" sz="2800" b="1" dirty="0"/>
              <a:t>to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619672" y="5256496"/>
            <a:ext cx="742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</a:t>
            </a:r>
            <a:r>
              <a:rPr lang="en-US" sz="2800" dirty="0"/>
              <a:t> A[i] &gt; A[i+1]  </a:t>
            </a:r>
            <a:r>
              <a:rPr lang="en-US" sz="2800" b="1" dirty="0"/>
              <a:t>then </a:t>
            </a:r>
          </a:p>
          <a:p>
            <a:r>
              <a:rPr lang="en-US" sz="2800" b="1" dirty="0"/>
              <a:t>begin </a:t>
            </a:r>
            <a:r>
              <a:rPr lang="en-US" sz="2800" dirty="0"/>
              <a:t> R := A[i];  A[i] := A[i+1];  A[i+1] := R </a:t>
            </a:r>
            <a:r>
              <a:rPr lang="en-US" sz="2800" b="1" dirty="0"/>
              <a:t>end;</a:t>
            </a:r>
            <a:endParaRPr lang="ru-RU" sz="2800" b="1" dirty="0"/>
          </a:p>
        </p:txBody>
      </p:sp>
      <p:sp>
        <p:nvSpPr>
          <p:cNvPr id="59" name="Управляющая кнопка: настраиваемая 58">
            <a:hlinkClick r:id="rId8" action="ppaction://hlinksldjump" highlightClick="1"/>
          </p:cNvPr>
          <p:cNvSpPr/>
          <p:nvPr/>
        </p:nvSpPr>
        <p:spPr>
          <a:xfrm>
            <a:off x="8430401" y="6151656"/>
            <a:ext cx="396000" cy="396000"/>
          </a:xfrm>
          <a:prstGeom prst="actionButtonBlank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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8472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-0.175 -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719992"/>
            <a:ext cx="8748463" cy="3947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98154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567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15355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73956" y="3315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602570" y="2558010"/>
            <a:ext cx="3151268" cy="1296144"/>
            <a:chOff x="1679070" y="2708920"/>
            <a:chExt cx="3151268" cy="1296144"/>
          </a:xfrm>
        </p:grpSpPr>
        <p:sp>
          <p:nvSpPr>
            <p:cNvPr id="78" name="Выгнутая влево стрелка 77"/>
            <p:cNvSpPr/>
            <p:nvPr/>
          </p:nvSpPr>
          <p:spPr>
            <a:xfrm>
              <a:off x="1679070" y="2708920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Выгнутая влево стрелка 78"/>
            <p:cNvSpPr/>
            <p:nvPr/>
          </p:nvSpPr>
          <p:spPr>
            <a:xfrm flipH="1">
              <a:off x="3377568" y="2708920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2-5"/>
          <p:cNvGrpSpPr/>
          <p:nvPr/>
        </p:nvGrpSpPr>
        <p:grpSpPr>
          <a:xfrm>
            <a:off x="7164472" y="1922364"/>
            <a:ext cx="1656000" cy="1656000"/>
            <a:chOff x="2114693" y="836712"/>
            <a:chExt cx="1659064" cy="1659064"/>
          </a:xfrm>
        </p:grpSpPr>
        <p:sp>
          <p:nvSpPr>
            <p:cNvPr id="51" name="Овал 50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3-2"/>
          <p:cNvGrpSpPr/>
          <p:nvPr/>
        </p:nvGrpSpPr>
        <p:grpSpPr>
          <a:xfrm>
            <a:off x="864853" y="2255769"/>
            <a:ext cx="1008000" cy="1008000"/>
            <a:chOff x="5220072" y="1402482"/>
            <a:chExt cx="1224136" cy="1177193"/>
          </a:xfrm>
        </p:grpSpPr>
        <p:sp>
          <p:nvSpPr>
            <p:cNvPr id="54" name="Овал 53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4-4"/>
          <p:cNvGrpSpPr/>
          <p:nvPr/>
        </p:nvGrpSpPr>
        <p:grpSpPr>
          <a:xfrm>
            <a:off x="5606654" y="2012364"/>
            <a:ext cx="1476000" cy="1476000"/>
            <a:chOff x="6732240" y="1041479"/>
            <a:chExt cx="1584176" cy="1523426"/>
          </a:xfrm>
        </p:grpSpPr>
        <p:sp>
          <p:nvSpPr>
            <p:cNvPr id="58" name="Овал 57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1-3"/>
          <p:cNvGrpSpPr/>
          <p:nvPr/>
        </p:nvGrpSpPr>
        <p:grpSpPr>
          <a:xfrm>
            <a:off x="4096501" y="2138364"/>
            <a:ext cx="1224000" cy="1224000"/>
            <a:chOff x="480155" y="1124744"/>
            <a:chExt cx="1440160" cy="1440160"/>
          </a:xfrm>
        </p:grpSpPr>
        <p:sp>
          <p:nvSpPr>
            <p:cNvPr id="61" name="Овал 60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Скругленная прямоугольная выноска 34"/>
          <p:cNvSpPr/>
          <p:nvPr/>
        </p:nvSpPr>
        <p:spPr>
          <a:xfrm>
            <a:off x="1319327" y="1013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Я - БОЛЬШЕ!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Давай меняться!</a:t>
            </a:r>
          </a:p>
        </p:txBody>
      </p:sp>
      <p:grpSp>
        <p:nvGrpSpPr>
          <p:cNvPr id="30" name="Группа 3-2"/>
          <p:cNvGrpSpPr/>
          <p:nvPr/>
        </p:nvGrpSpPr>
        <p:grpSpPr>
          <a:xfrm>
            <a:off x="2523454" y="2255769"/>
            <a:ext cx="1008000" cy="1008000"/>
            <a:chOff x="5220072" y="1402482"/>
            <a:chExt cx="1224136" cy="1177193"/>
          </a:xfrm>
        </p:grpSpPr>
        <p:sp>
          <p:nvSpPr>
            <p:cNvPr id="31" name="Овал 30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5-1"/>
          <p:cNvGrpSpPr/>
          <p:nvPr/>
        </p:nvGrpSpPr>
        <p:grpSpPr>
          <a:xfrm>
            <a:off x="1008853" y="2399769"/>
            <a:ext cx="720000" cy="720000"/>
            <a:chOff x="4008547" y="1556792"/>
            <a:chExt cx="1008112" cy="1008112"/>
          </a:xfrm>
        </p:grpSpPr>
        <p:sp>
          <p:nvSpPr>
            <p:cNvPr id="34" name="Овал 33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Группа 5-1"/>
          <p:cNvGrpSpPr/>
          <p:nvPr/>
        </p:nvGrpSpPr>
        <p:grpSpPr>
          <a:xfrm>
            <a:off x="2667454" y="2390364"/>
            <a:ext cx="720000" cy="720000"/>
            <a:chOff x="4008547" y="1556792"/>
            <a:chExt cx="1008112" cy="1008112"/>
          </a:xfrm>
        </p:grpSpPr>
        <p:sp>
          <p:nvSpPr>
            <p:cNvPr id="64" name="Овал 63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95536" y="1013168"/>
            <a:ext cx="8748463" cy="3665265"/>
            <a:chOff x="395536" y="1262494"/>
            <a:chExt cx="8748463" cy="3665265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95536" y="1262494"/>
              <a:ext cx="8748463" cy="36652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539553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198154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8567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5153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73956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3600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grpSp>
          <p:nvGrpSpPr>
            <p:cNvPr id="92" name="Группа 2-5"/>
            <p:cNvGrpSpPr/>
            <p:nvPr/>
          </p:nvGrpSpPr>
          <p:grpSpPr>
            <a:xfrm>
              <a:off x="7164472" y="2183100"/>
              <a:ext cx="1656000" cy="1656000"/>
              <a:chOff x="2114693" y="836712"/>
              <a:chExt cx="1659064" cy="1659064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2114693" y="836712"/>
                <a:ext cx="1659064" cy="1659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6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1" y="962637"/>
                <a:ext cx="1177351" cy="879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3" name="Группа 4-4"/>
            <p:cNvGrpSpPr/>
            <p:nvPr/>
          </p:nvGrpSpPr>
          <p:grpSpPr>
            <a:xfrm>
              <a:off x="5606654" y="2273100"/>
              <a:ext cx="1476000" cy="1476000"/>
              <a:chOff x="6732240" y="1041479"/>
              <a:chExt cx="1584176" cy="1523426"/>
            </a:xfrm>
          </p:grpSpPr>
          <p:sp>
            <p:nvSpPr>
              <p:cNvPr id="103" name="Овал 102"/>
              <p:cNvSpPr/>
              <p:nvPr/>
            </p:nvSpPr>
            <p:spPr>
              <a:xfrm>
                <a:off x="6732240" y="1041479"/>
                <a:ext cx="1584176" cy="15234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4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019" y="1189957"/>
                <a:ext cx="1000618" cy="747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4" name="Группа 1-3"/>
            <p:cNvGrpSpPr/>
            <p:nvPr/>
          </p:nvGrpSpPr>
          <p:grpSpPr>
            <a:xfrm>
              <a:off x="4096501" y="2399100"/>
              <a:ext cx="1224000" cy="1224000"/>
              <a:chOff x="480155" y="1124744"/>
              <a:chExt cx="1440160" cy="1440160"/>
            </a:xfrm>
          </p:grpSpPr>
          <p:sp>
            <p:nvSpPr>
              <p:cNvPr id="101" name="Овал 100"/>
              <p:cNvSpPr/>
              <p:nvPr/>
            </p:nvSpPr>
            <p:spPr>
              <a:xfrm>
                <a:off x="480155" y="112474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73" y="1359245"/>
                <a:ext cx="864679" cy="646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Группа 3-2"/>
            <p:cNvGrpSpPr/>
            <p:nvPr/>
          </p:nvGrpSpPr>
          <p:grpSpPr>
            <a:xfrm>
              <a:off x="2523454" y="2516505"/>
              <a:ext cx="1008000" cy="1008000"/>
              <a:chOff x="5220072" y="1402482"/>
              <a:chExt cx="1224136" cy="1177193"/>
            </a:xfrm>
          </p:grpSpPr>
          <p:sp>
            <p:nvSpPr>
              <p:cNvPr id="99" name="Овал 98"/>
              <p:cNvSpPr/>
              <p:nvPr/>
            </p:nvSpPr>
            <p:spPr>
              <a:xfrm>
                <a:off x="5220072" y="1402482"/>
                <a:ext cx="1224136" cy="1177193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0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888" y="1538636"/>
                <a:ext cx="697268" cy="520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Группа 5-1"/>
            <p:cNvGrpSpPr/>
            <p:nvPr/>
          </p:nvGrpSpPr>
          <p:grpSpPr>
            <a:xfrm>
              <a:off x="1008853" y="2660505"/>
              <a:ext cx="720000" cy="720000"/>
              <a:chOff x="4008547" y="1556792"/>
              <a:chExt cx="1008112" cy="1008112"/>
            </a:xfrm>
          </p:grpSpPr>
          <p:sp>
            <p:nvSpPr>
              <p:cNvPr id="97" name="Овал 96"/>
              <p:cNvSpPr/>
              <p:nvPr/>
            </p:nvSpPr>
            <p:spPr>
              <a:xfrm>
                <a:off x="4008547" y="1556792"/>
                <a:ext cx="1008112" cy="10081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8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377" y="1699984"/>
                <a:ext cx="602451" cy="450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6" name="TextBox 55"/>
          <p:cNvSpPr txBox="1"/>
          <p:nvPr/>
        </p:nvSpPr>
        <p:spPr>
          <a:xfrm>
            <a:off x="542913" y="4392400"/>
            <a:ext cx="742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 := n-1  </a:t>
            </a:r>
            <a:r>
              <a:rPr lang="en-US" sz="2800" b="1" dirty="0" err="1"/>
              <a:t>downto</a:t>
            </a:r>
            <a:r>
              <a:rPr lang="en-US" sz="2800" b="1" dirty="0"/>
              <a:t> </a:t>
            </a:r>
            <a:r>
              <a:rPr lang="en-US" sz="2800" dirty="0"/>
              <a:t> 1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086213" y="4824448"/>
            <a:ext cx="742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i := 1  </a:t>
            </a:r>
            <a:r>
              <a:rPr lang="en-US" sz="2800" b="1" dirty="0"/>
              <a:t>to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619672" y="5256496"/>
            <a:ext cx="742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</a:t>
            </a:r>
            <a:r>
              <a:rPr lang="en-US" sz="2800" dirty="0"/>
              <a:t> A[i] &gt; A[i+1]  </a:t>
            </a:r>
            <a:r>
              <a:rPr lang="en-US" sz="2800" b="1" dirty="0"/>
              <a:t>then </a:t>
            </a:r>
          </a:p>
          <a:p>
            <a:r>
              <a:rPr lang="en-US" sz="2800" b="1" dirty="0"/>
              <a:t>begin </a:t>
            </a:r>
            <a:r>
              <a:rPr lang="en-US" sz="2800" dirty="0"/>
              <a:t> R := A[i];  A[i] := A[i+1];  A[i+1] := R </a:t>
            </a:r>
            <a:r>
              <a:rPr lang="en-US" sz="2800" b="1" dirty="0"/>
              <a:t>end;</a:t>
            </a:r>
            <a:endParaRPr lang="ru-RU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90216" y="4824448"/>
            <a:ext cx="74254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for</a:t>
            </a:r>
            <a:r>
              <a:rPr lang="en-US" sz="2800" dirty="0"/>
              <a:t> i := 1  </a:t>
            </a:r>
            <a:r>
              <a:rPr lang="en-US" sz="2800" b="1" dirty="0"/>
              <a:t>to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  </a:t>
            </a:r>
            <a:r>
              <a:rPr lang="en-US" sz="2800" b="1" dirty="0"/>
              <a:t>do</a:t>
            </a:r>
            <a:endParaRPr lang="ru-RU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42913" y="1106452"/>
            <a:ext cx="742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 = 5</a:t>
            </a:r>
            <a:endParaRPr lang="ru-RU" sz="2800" b="1" dirty="0"/>
          </a:p>
        </p:txBody>
      </p:sp>
      <p:sp>
        <p:nvSpPr>
          <p:cNvPr id="70" name="Управляющая кнопка: возврат 69">
            <a:hlinkClick r:id="rId8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hlinkClick r:id="rId9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41199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18542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324 L 0.1809 -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6" grpId="0"/>
      <p:bldP spid="68" grpId="0" animBg="1"/>
      <p:bldP spid="69" grpId="0"/>
      <p:bldP spid="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методом «пузырька»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519653"/>
            <a:ext cx="60486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n=5;</a:t>
            </a:r>
            <a:br>
              <a:rPr lang="en-US" sz="2000" dirty="0"/>
            </a:b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  <a:br>
              <a:rPr lang="en-US" sz="2000" dirty="0"/>
            </a:br>
            <a:r>
              <a:rPr lang="en-US" sz="2000" dirty="0"/>
              <a:t>       i, R: integer;</a:t>
            </a:r>
            <a:br>
              <a:rPr lang="en-US" sz="2000" dirty="0"/>
            </a:br>
            <a:r>
              <a:rPr lang="en-US" sz="2000" b="1" dirty="0"/>
              <a:t>begin</a:t>
            </a:r>
          </a:p>
          <a:p>
            <a:r>
              <a:rPr lang="en-US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pt-BR" sz="2000" b="1" dirty="0"/>
              <a:t>for </a:t>
            </a:r>
            <a:r>
              <a:rPr lang="pt-BR" sz="2000" dirty="0"/>
              <a:t>i</a:t>
            </a:r>
            <a:r>
              <a:rPr lang="ru-RU" sz="2000" dirty="0"/>
              <a:t> </a:t>
            </a:r>
            <a:r>
              <a:rPr lang="pt-BR" sz="2000" dirty="0"/>
              <a:t>:=</a:t>
            </a:r>
            <a:r>
              <a:rPr lang="ru-RU" sz="2000" dirty="0"/>
              <a:t> </a:t>
            </a:r>
            <a:r>
              <a:rPr lang="pt-BR" sz="2000" dirty="0"/>
              <a:t>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  <a:br>
              <a:rPr lang="pt-BR" sz="2000" b="1" dirty="0"/>
            </a:br>
            <a:r>
              <a:rPr lang="pt-BR" sz="2000" b="1" dirty="0"/>
              <a:t>      </a:t>
            </a:r>
            <a:r>
              <a:rPr lang="en-US" sz="2000" dirty="0"/>
              <a:t>read (A[i]);</a:t>
            </a:r>
          </a:p>
          <a:p>
            <a:r>
              <a:rPr lang="en-US" sz="2000" b="1" dirty="0"/>
              <a:t>   for</a:t>
            </a:r>
            <a:r>
              <a:rPr lang="en-US" sz="2000" dirty="0"/>
              <a:t> k := n-1  </a:t>
            </a:r>
            <a:r>
              <a:rPr lang="en-US" sz="2000" b="1" dirty="0" err="1"/>
              <a:t>downto</a:t>
            </a:r>
            <a:r>
              <a:rPr lang="en-US" sz="2000" b="1" dirty="0"/>
              <a:t> </a:t>
            </a:r>
            <a:r>
              <a:rPr lang="en-US" sz="2000" dirty="0"/>
              <a:t> 1  </a:t>
            </a:r>
            <a:r>
              <a:rPr lang="en-US" sz="2000" b="1" dirty="0"/>
              <a:t>do</a:t>
            </a:r>
            <a:br>
              <a:rPr lang="en-US" sz="2000" b="1" dirty="0"/>
            </a:br>
            <a:r>
              <a:rPr lang="en-US" sz="2000" b="1" dirty="0"/>
              <a:t>      for</a:t>
            </a:r>
            <a:r>
              <a:rPr lang="en-US" sz="2000" dirty="0"/>
              <a:t> i := 1  </a:t>
            </a:r>
            <a:r>
              <a:rPr lang="en-US" sz="2000" b="1" dirty="0"/>
              <a:t>to</a:t>
            </a:r>
            <a:r>
              <a:rPr lang="en-US" sz="2000" dirty="0"/>
              <a:t> k  </a:t>
            </a:r>
            <a:r>
              <a:rPr lang="en-US" sz="2000" b="1" dirty="0"/>
              <a:t>do</a:t>
            </a:r>
            <a:endParaRPr lang="ru-RU" sz="2000" b="1" dirty="0"/>
          </a:p>
          <a:p>
            <a:r>
              <a:rPr lang="en-US" sz="2000" b="1" dirty="0"/>
              <a:t>          If</a:t>
            </a:r>
            <a:r>
              <a:rPr lang="en-US" sz="2000" dirty="0"/>
              <a:t> A[i] &gt; A[i+1]  </a:t>
            </a:r>
            <a:r>
              <a:rPr lang="en-US" sz="2000" b="1" dirty="0"/>
              <a:t>then </a:t>
            </a:r>
            <a:br>
              <a:rPr lang="en-US" sz="2000" b="1" dirty="0"/>
            </a:br>
            <a:r>
              <a:rPr lang="en-US" sz="2000" b="1" dirty="0"/>
              <a:t>          begin </a:t>
            </a:r>
            <a:r>
              <a:rPr lang="en-US" sz="2000" dirty="0"/>
              <a:t> R := A[i];  A[i] := A[i+1];  A[i+1] := R </a:t>
            </a:r>
            <a:r>
              <a:rPr lang="en-US" sz="2000" b="1" dirty="0"/>
              <a:t>end;</a:t>
            </a:r>
            <a:endParaRPr lang="ru-RU" sz="2000" b="1" dirty="0"/>
          </a:p>
          <a:p>
            <a:r>
              <a:rPr lang="en-US" sz="2000" dirty="0"/>
              <a:t>   </a:t>
            </a:r>
            <a:r>
              <a:rPr lang="en-US" sz="2000" dirty="0" err="1"/>
              <a:t>writeln</a:t>
            </a:r>
            <a:r>
              <a:rPr lang="en-US" sz="2000" dirty="0"/>
              <a:t> ('</a:t>
            </a:r>
            <a:r>
              <a:rPr lang="ru-RU" sz="2000" dirty="0"/>
              <a:t>Массив после обработки:');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pt-BR" sz="2000" b="1" dirty="0"/>
              <a:t>for </a:t>
            </a:r>
            <a:r>
              <a:rPr lang="pt-BR" sz="2000" dirty="0"/>
              <a:t>i</a:t>
            </a:r>
            <a:r>
              <a:rPr lang="ru-RU" sz="2000" dirty="0"/>
              <a:t> </a:t>
            </a:r>
            <a:r>
              <a:rPr lang="pt-BR" sz="2000" dirty="0"/>
              <a:t>:=</a:t>
            </a:r>
            <a:r>
              <a:rPr lang="ru-RU" sz="2000" dirty="0"/>
              <a:t> </a:t>
            </a:r>
            <a:r>
              <a:rPr lang="pt-BR" sz="2000" dirty="0"/>
              <a:t>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  </a:t>
            </a:r>
            <a:br>
              <a:rPr lang="ru-RU" sz="2000" b="1" dirty="0"/>
            </a:br>
            <a:r>
              <a:rPr lang="ru-RU" sz="2000" b="1" dirty="0"/>
              <a:t>       </a:t>
            </a:r>
            <a:r>
              <a:rPr lang="en-US" sz="2000" dirty="0"/>
              <a:t>write (A[i], '  ')</a:t>
            </a:r>
            <a:br>
              <a:rPr lang="en-US" sz="2000" dirty="0"/>
            </a:br>
            <a:r>
              <a:rPr lang="en-US" sz="2000" b="1" dirty="0"/>
              <a:t>end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5040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Пример </a:t>
            </a:r>
            <a:r>
              <a:rPr lang="en-US" b="1" dirty="0"/>
              <a:t>10</a:t>
            </a:r>
            <a:r>
              <a:rPr lang="ru-RU" b="1" dirty="0"/>
              <a:t>. </a:t>
            </a:r>
            <a:r>
              <a:rPr lang="ru-RU" dirty="0"/>
              <a:t>Отсортировать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 по возрастанию.</a:t>
            </a:r>
          </a:p>
        </p:txBody>
      </p:sp>
      <p:pic>
        <p:nvPicPr>
          <p:cNvPr id="1026" name="Picture 2" descr="D:\Documents and Settings\Администратор.HOME-FDD52612A3\Рабочий стол\Ирина_Раб стол\10 Презентации для Босовой\Рисунки общие\teacher-de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941928"/>
            <a:ext cx="2290803" cy="19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23729" y="1597736"/>
            <a:ext cx="6048672" cy="2088232"/>
          </a:xfrm>
          <a:prstGeom prst="wedgeRoundRectCallout">
            <a:avLst>
              <a:gd name="adj1" fmla="val 43148"/>
              <a:gd name="adj2" fmla="val 63622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/>
              <a:t>Обратите внимание, что при каждой итерации внешнего цикла (с параметром </a:t>
            </a:r>
            <a:r>
              <a:rPr lang="en-US" sz="2000" i="1" dirty="0"/>
              <a:t>k</a:t>
            </a:r>
            <a:r>
              <a:rPr lang="ru-RU" sz="2000" dirty="0"/>
              <a:t>), не только один из элементов ставится на место, но и происходит частичное упорядочивание других элементов массива.  </a:t>
            </a:r>
          </a:p>
          <a:p>
            <a:pPr algn="just"/>
            <a:r>
              <a:rPr lang="ru-RU" sz="2000" b="1" dirty="0"/>
              <a:t>Подумайте, как можно улучшить алгоритм.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0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массив</a:t>
            </a:r>
          </a:p>
          <a:p>
            <a:r>
              <a:rPr lang="ru-RU" dirty="0"/>
              <a:t>размерность массива</a:t>
            </a:r>
          </a:p>
          <a:p>
            <a:r>
              <a:rPr lang="ru-RU" dirty="0"/>
              <a:t>описание массива</a:t>
            </a:r>
          </a:p>
          <a:p>
            <a:r>
              <a:rPr lang="ru-RU" dirty="0"/>
              <a:t>типовые задачи обработки одномерных массивов за один просмотр</a:t>
            </a:r>
          </a:p>
          <a:p>
            <a:r>
              <a:rPr lang="ru-RU" dirty="0"/>
              <a:t>сортировка массива: метод «пузырька», сортировка выбором</a:t>
            </a:r>
            <a:br>
              <a:rPr lang="ru-RU" dirty="0"/>
            </a:b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35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выбором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608512"/>
          </a:xfrm>
        </p:spPr>
        <p:txBody>
          <a:bodyPr/>
          <a:lstStyle/>
          <a:p>
            <a:pPr marL="273050" indent="-273050" algn="just">
              <a:buFont typeface="+mj-lt"/>
              <a:buAutoNum type="arabicPeriod"/>
            </a:pPr>
            <a:r>
              <a:rPr lang="ru-RU" dirty="0"/>
              <a:t>В массиве выбирается минимальный элемент.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ru-RU" dirty="0"/>
              <a:t>Минимальный и первый элементы меняются местами (первый элемент считается отсортированным).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ru-RU" dirty="0"/>
              <a:t>В неотсортированной части массива снова выбирается минимальный элемент и меняется местами с первым неотсортированным элементом массива.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ru-RU" dirty="0"/>
              <a:t>Действия, описанные в пункте 3, повторяются с неотсортированными элементами массива до тех пор, пока не останется один неотсортированный элемент (его значение будет максимальным).</a:t>
            </a:r>
          </a:p>
        </p:txBody>
      </p:sp>
      <p:pic>
        <p:nvPicPr>
          <p:cNvPr id="4" name="Picture 2" descr="D:\Documents and Settings\Администратор.HOME-FDD52612A3\Рабочий стол\Ирина_Раб стол\10 Презентации для Босовой\Рисунки общие\teacher-de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56" y="4742417"/>
            <a:ext cx="2290803" cy="19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27584" y="4742417"/>
            <a:ext cx="3371872" cy="1008717"/>
          </a:xfrm>
          <a:prstGeom prst="wedgeRoundRectCallout">
            <a:avLst>
              <a:gd name="adj1" fmla="val 61989"/>
              <a:gd name="adj2" fmla="val 47837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Попробуйте записать программу самостоятельно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1052736"/>
            <a:ext cx="82809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Сортировка выбором (в порядке </a:t>
            </a:r>
            <a:r>
              <a:rPr lang="ru-RU" dirty="0" err="1"/>
              <a:t>неубывания</a:t>
            </a:r>
            <a:r>
              <a:rPr lang="ru-RU" dirty="0"/>
              <a:t>) осуществляется следующим образом:</a:t>
            </a: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1397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Сортировка выбором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519653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</a:t>
            </a:r>
            <a:r>
              <a:rPr lang="ru-RU" sz="2000" dirty="0"/>
              <a:t>10</a:t>
            </a:r>
            <a:r>
              <a:rPr lang="en-US" sz="2000" dirty="0"/>
              <a:t>;</a:t>
            </a:r>
          </a:p>
          <a:p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</a:p>
          <a:p>
            <a:r>
              <a:rPr lang="en-US" sz="2000" dirty="0"/>
              <a:t>       i, j, </a:t>
            </a:r>
            <a:r>
              <a:rPr lang="en-US" sz="2000" dirty="0" err="1"/>
              <a:t>imin</a:t>
            </a:r>
            <a:r>
              <a:rPr lang="en-US" sz="2000" dirty="0"/>
              <a:t>, R: integer;</a:t>
            </a:r>
          </a:p>
          <a:p>
            <a:r>
              <a:rPr lang="en-US" sz="2000" b="1" dirty="0"/>
              <a:t>begin</a:t>
            </a:r>
          </a:p>
          <a:p>
            <a:r>
              <a:rPr lang="en-US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</a:p>
          <a:p>
            <a:r>
              <a:rPr lang="pt-BR" sz="2000" b="1" dirty="0"/>
              <a:t>   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 </a:t>
            </a:r>
            <a:r>
              <a:rPr lang="en-US" sz="2000" dirty="0"/>
              <a:t>read (A[i]);</a:t>
            </a:r>
          </a:p>
          <a:p>
            <a:r>
              <a:rPr lang="pt-BR" sz="2000" b="1" dirty="0"/>
              <a:t>   for </a:t>
            </a:r>
            <a:r>
              <a:rPr lang="pt-BR" sz="2000" dirty="0"/>
              <a:t>i:=1 </a:t>
            </a:r>
            <a:r>
              <a:rPr lang="pt-BR" sz="2000" b="1" dirty="0"/>
              <a:t>to </a:t>
            </a:r>
            <a:r>
              <a:rPr lang="pt-BR" sz="2000" dirty="0"/>
              <a:t>n-1 </a:t>
            </a:r>
            <a:r>
              <a:rPr lang="pt-BR" sz="2000" b="1" dirty="0"/>
              <a:t>do</a:t>
            </a:r>
          </a:p>
          <a:p>
            <a:r>
              <a:rPr lang="en-US" sz="2000" b="1" dirty="0"/>
              <a:t>   begin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imin</a:t>
            </a:r>
            <a:r>
              <a:rPr lang="en-US" sz="2000" dirty="0"/>
              <a:t> := i;</a:t>
            </a:r>
          </a:p>
          <a:p>
            <a:r>
              <a:rPr lang="en-US" sz="2000" b="1" dirty="0"/>
              <a:t>        for  </a:t>
            </a:r>
            <a:r>
              <a:rPr lang="en-US" sz="2000" dirty="0"/>
              <a:t>j := i+1 </a:t>
            </a:r>
            <a:r>
              <a:rPr lang="en-US" sz="2000" b="1" dirty="0"/>
              <a:t>to </a:t>
            </a:r>
            <a:r>
              <a:rPr lang="en-US" sz="2000" dirty="0"/>
              <a:t>n </a:t>
            </a:r>
            <a:r>
              <a:rPr lang="en-US" sz="2000" b="1" dirty="0"/>
              <a:t>do</a:t>
            </a:r>
          </a:p>
          <a:p>
            <a:r>
              <a:rPr lang="en-US" sz="2000" b="1" dirty="0"/>
              <a:t>            if  </a:t>
            </a:r>
            <a:r>
              <a:rPr lang="en-US" sz="2000" dirty="0"/>
              <a:t>A[j] &lt; A[</a:t>
            </a:r>
            <a:r>
              <a:rPr lang="en-US" sz="2000" dirty="0" err="1"/>
              <a:t>imin</a:t>
            </a:r>
            <a:r>
              <a:rPr lang="en-US" sz="2000" dirty="0"/>
              <a:t>] </a:t>
            </a:r>
            <a:r>
              <a:rPr lang="en-US" sz="2000" b="1" dirty="0"/>
              <a:t>then </a:t>
            </a:r>
            <a:r>
              <a:rPr lang="en-US" sz="2000" dirty="0" err="1"/>
              <a:t>imin</a:t>
            </a:r>
            <a:r>
              <a:rPr lang="en-US" sz="2000" dirty="0"/>
              <a:t>:=j;</a:t>
            </a:r>
          </a:p>
          <a:p>
            <a:r>
              <a:rPr lang="en-US" sz="2000" dirty="0"/>
              <a:t>        R := A[i];  A[i] := A[</a:t>
            </a:r>
            <a:r>
              <a:rPr lang="en-US" sz="2000" dirty="0" err="1"/>
              <a:t>imin</a:t>
            </a:r>
            <a:r>
              <a:rPr lang="en-US" sz="2000" dirty="0"/>
              <a:t>];  A[</a:t>
            </a:r>
            <a:r>
              <a:rPr lang="en-US" sz="2000" dirty="0" err="1"/>
              <a:t>imin</a:t>
            </a:r>
            <a:r>
              <a:rPr lang="en-US" sz="2000" dirty="0"/>
              <a:t>] := R;</a:t>
            </a:r>
          </a:p>
          <a:p>
            <a:r>
              <a:rPr lang="en-US" sz="2000" b="1" dirty="0"/>
              <a:t>   end</a:t>
            </a:r>
            <a:r>
              <a:rPr lang="en-US" sz="2000" dirty="0"/>
              <a:t>;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writeln</a:t>
            </a:r>
            <a:r>
              <a:rPr lang="en-US" sz="2000" dirty="0"/>
              <a:t> ('</a:t>
            </a:r>
            <a:r>
              <a:rPr lang="ru-RU" sz="2000" dirty="0"/>
              <a:t>Отсортированный массив:');</a:t>
            </a:r>
          </a:p>
          <a:p>
            <a:r>
              <a:rPr lang="pt-BR" sz="2000" b="1" dirty="0"/>
              <a:t>   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  </a:t>
            </a:r>
            <a:r>
              <a:rPr lang="en-US" sz="2000" dirty="0"/>
              <a:t>write(A[i],'  ');</a:t>
            </a:r>
          </a:p>
          <a:p>
            <a:r>
              <a:rPr lang="en-US" sz="2000" b="1" dirty="0"/>
              <a:t>end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5040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Пример </a:t>
            </a:r>
            <a:r>
              <a:rPr lang="en-US" b="1" dirty="0"/>
              <a:t>10</a:t>
            </a:r>
            <a:r>
              <a:rPr lang="ru-RU" b="1" dirty="0"/>
              <a:t>. </a:t>
            </a:r>
            <a:r>
              <a:rPr lang="ru-RU" dirty="0"/>
              <a:t>Отсортировать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 по возрастанию.</a:t>
            </a:r>
          </a:p>
        </p:txBody>
      </p:sp>
    </p:spTree>
    <p:extLst>
      <p:ext uri="{BB962C8B-B14F-4D97-AF65-F5344CB8AC3E}">
        <p14:creationId xmlns:p14="http://schemas.microsoft.com/office/powerpoint/2010/main" val="1911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Из элементов простых типов в языке </a:t>
            </a:r>
            <a:r>
              <a:rPr lang="ru-RU" dirty="0" err="1"/>
              <a:t>Pascal</a:t>
            </a:r>
            <a:r>
              <a:rPr lang="ru-RU" dirty="0"/>
              <a:t> можно образовывать </a:t>
            </a:r>
            <a:r>
              <a:rPr lang="en-US" dirty="0"/>
              <a:t>c</a:t>
            </a:r>
            <a:r>
              <a:rPr lang="ru-RU" dirty="0" err="1"/>
              <a:t>оставные</a:t>
            </a:r>
            <a:r>
              <a:rPr lang="ru-RU" dirty="0"/>
              <a:t> типы данных (структуры данных). Примером</a:t>
            </a:r>
            <a:r>
              <a:rPr lang="en-US" dirty="0"/>
              <a:t> </a:t>
            </a:r>
            <a:r>
              <a:rPr lang="ru-RU" dirty="0"/>
              <a:t>таких структур являются одномерные массивы.</a:t>
            </a:r>
          </a:p>
          <a:p>
            <a:pPr algn="just"/>
            <a:r>
              <a:rPr lang="ru-RU" dirty="0"/>
              <a:t>Массив в языке </a:t>
            </a:r>
            <a:r>
              <a:rPr lang="ru-RU" dirty="0" err="1"/>
              <a:t>Pascal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/>
              <a:t> это набор однотипных данных, причём количество этих данных фиксировано и определяется при</a:t>
            </a:r>
            <a:r>
              <a:rPr lang="en-US" dirty="0"/>
              <a:t> </a:t>
            </a:r>
            <a:r>
              <a:rPr lang="ru-RU" dirty="0"/>
              <a:t>описании массива. Все переменные, входящие в массив, имеют</a:t>
            </a:r>
            <a:r>
              <a:rPr lang="en-US" dirty="0"/>
              <a:t> </a:t>
            </a:r>
            <a:r>
              <a:rPr lang="ru-RU" dirty="0"/>
              <a:t>одно и то же имя </a:t>
            </a:r>
            <a:r>
              <a:rPr lang="en-US" dirty="0"/>
              <a:t>–</a:t>
            </a:r>
            <a:r>
              <a:rPr lang="ru-RU" dirty="0"/>
              <a:t> имя массива, а различаются они по индексу </a:t>
            </a:r>
            <a:r>
              <a:rPr lang="en-US" dirty="0"/>
              <a:t>–</a:t>
            </a:r>
            <a:r>
              <a:rPr lang="ru-RU" dirty="0"/>
              <a:t> номеру (месту) в массиве.</a:t>
            </a:r>
          </a:p>
          <a:p>
            <a:pPr algn="just"/>
            <a:r>
              <a:rPr lang="ru-RU" dirty="0"/>
              <a:t>Перед использованием в программе массив должен быть описан, т. е. должно быть указано имя массива, количество элементов массива и их тип. Это необходимо для того, чтобы выделить</a:t>
            </a:r>
            <a:r>
              <a:rPr lang="en-US" dirty="0"/>
              <a:t> </a:t>
            </a:r>
            <a:r>
              <a:rPr lang="ru-RU" dirty="0"/>
              <a:t>в памяти под массив блок ячеек нужного типа.</a:t>
            </a:r>
          </a:p>
          <a:p>
            <a:pPr algn="just"/>
            <a:r>
              <a:rPr lang="ru-RU" dirty="0"/>
              <a:t>Чаще всего массив обрабатывается в цикле </a:t>
            </a:r>
            <a:r>
              <a:rPr lang="ru-RU" dirty="0" err="1"/>
              <a:t>for</a:t>
            </a:r>
            <a:r>
              <a:rPr lang="ru-RU" dirty="0"/>
              <a:t>. Но при работе</a:t>
            </a:r>
            <a:r>
              <a:rPr lang="en-US" dirty="0"/>
              <a:t> </a:t>
            </a:r>
            <a:r>
              <a:rPr lang="ru-RU" dirty="0"/>
              <a:t>с массивами можно использовать и другие циклы.</a:t>
            </a:r>
          </a:p>
        </p:txBody>
      </p:sp>
    </p:spTree>
    <p:extLst>
      <p:ext uri="{BB962C8B-B14F-4D97-AF65-F5344CB8AC3E}">
        <p14:creationId xmlns:p14="http://schemas.microsoft.com/office/powerpoint/2010/main" val="316980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 типовым задачам обработки одномерных массивов, решаемым в процессе их однократного просмотра, относятся: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/>
              <a:t>задачи поиска элемента с заданными свойствами, в том числе</a:t>
            </a:r>
            <a:r>
              <a:rPr lang="en-US" dirty="0"/>
              <a:t> </a:t>
            </a:r>
            <a:r>
              <a:rPr lang="ru-RU" dirty="0"/>
              <a:t>максимумов и минимумов;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/>
              <a:t>проверка соответствия элементов массива некоторому условию</a:t>
            </a:r>
            <a:r>
              <a:rPr lang="en-US" dirty="0"/>
              <a:t> </a:t>
            </a:r>
            <a:r>
              <a:rPr lang="ru-RU" dirty="0"/>
              <a:t>(подсчёт количества или суммы элементов, удовлетворяющих</a:t>
            </a:r>
            <a:r>
              <a:rPr lang="en-US" dirty="0"/>
              <a:t> </a:t>
            </a:r>
            <a:r>
              <a:rPr lang="ru-RU" dirty="0"/>
              <a:t>некоторому условию; проверка массива на упорядоченность и др.);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/>
              <a:t>задачи на удаление и вставку элементов массива;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/>
              <a:t>задачи на перестановку всех элементов массива в обратном</a:t>
            </a:r>
            <a:r>
              <a:rPr lang="en-US" dirty="0"/>
              <a:t> </a:t>
            </a:r>
            <a:r>
              <a:rPr lang="ru-RU" dirty="0"/>
              <a:t>порядке </a:t>
            </a:r>
            <a:br>
              <a:rPr lang="en-US" dirty="0"/>
            </a:br>
            <a:r>
              <a:rPr lang="ru-RU" dirty="0"/>
              <a:t>и т. д.</a:t>
            </a:r>
            <a:endParaRPr lang="en-US" dirty="0"/>
          </a:p>
          <a:p>
            <a:pPr algn="just"/>
            <a:r>
              <a:rPr lang="ru-RU" dirty="0"/>
              <a:t>Сортировка </a:t>
            </a:r>
            <a:r>
              <a:rPr lang="en-US" dirty="0"/>
              <a:t>–</a:t>
            </a:r>
            <a:r>
              <a:rPr lang="ru-RU" dirty="0"/>
              <a:t> один из наиболее распространённых процессов</a:t>
            </a:r>
            <a:r>
              <a:rPr lang="en-US" dirty="0"/>
              <a:t> </a:t>
            </a:r>
            <a:r>
              <a:rPr lang="ru-RU" dirty="0"/>
              <a:t>современной обработки данных. Под </a:t>
            </a:r>
            <a:r>
              <a:rPr lang="ru-RU" b="1" dirty="0"/>
              <a:t>сортировкой</a:t>
            </a:r>
            <a:r>
              <a:rPr lang="ru-RU" dirty="0"/>
              <a:t> (упорядочением)</a:t>
            </a:r>
            <a:r>
              <a:rPr lang="en-US" dirty="0"/>
              <a:t> </a:t>
            </a:r>
            <a:r>
              <a:rPr lang="ru-RU" dirty="0"/>
              <a:t>массива понимают перераспределение значений его элементов в</a:t>
            </a:r>
            <a:r>
              <a:rPr lang="en-US" dirty="0"/>
              <a:t> </a:t>
            </a:r>
            <a:r>
              <a:rPr lang="ru-RU" dirty="0"/>
              <a:t>некотором определённом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2615892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12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http://www.emu.dk/sites/default/files/boeger.jpg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http://method-alfa.ru/ma/112.png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http://stavka-nomer1.ru/photos/kalendar-izmeneniya-pogody-dlya-yasley-detskogo-sada-9563-large.jpg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https://vertex-club.ru/upload/iblock/74f/74fcaeaa76602c56566253b269aed9e0.jpg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http://3.bp.blogspot.com/-Fhpq8kknfLI/VXln4DBuKeI/AAAAAAAAEcE/4W9MklPvquI/s1600/indominus-t-rex-size-compare-chart.jpg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 https://ssec.si.edu/sites/default/files/ThinkstockPhotos-519386131.jpg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http://omyworld.ru/wp-content/uploads/2012/11/highest-skyscrapers-of-the-world_2012-1.jpg</a:t>
            </a:r>
            <a:endParaRPr lang="ru-RU" sz="12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</a:t>
            </a:r>
            <a:r>
              <a:rPr lang="ru-RU" sz="1200" dirty="0"/>
              <a:t>://</a:t>
            </a:r>
            <a:r>
              <a:rPr lang="en-US" sz="1200" dirty="0" err="1"/>
              <a:t>iq</a:t>
            </a:r>
            <a:r>
              <a:rPr lang="ru-RU" sz="1200" dirty="0"/>
              <a:t>230.</a:t>
            </a:r>
            <a:r>
              <a:rPr lang="en-US" sz="1200" dirty="0"/>
              <a:t>com</a:t>
            </a:r>
            <a:r>
              <a:rPr lang="ru-RU" sz="1200" dirty="0"/>
              <a:t>/</a:t>
            </a:r>
            <a:r>
              <a:rPr lang="en-US" sz="1200" dirty="0"/>
              <a:t>images</a:t>
            </a:r>
            <a:r>
              <a:rPr lang="ru-RU" sz="1200" dirty="0"/>
              <a:t>/</a:t>
            </a:r>
            <a:r>
              <a:rPr lang="en-US" sz="1200" dirty="0" err="1"/>
              <a:t>sampledata</a:t>
            </a:r>
            <a:r>
              <a:rPr lang="ru-RU" sz="1200" dirty="0"/>
              <a:t>/1/</a:t>
            </a:r>
            <a:r>
              <a:rPr lang="en-US" sz="1200" dirty="0"/>
              <a:t>teacher</a:t>
            </a:r>
            <a:r>
              <a:rPr lang="ru-RU" sz="1200" dirty="0"/>
              <a:t>-</a:t>
            </a:r>
            <a:r>
              <a:rPr lang="en-US" sz="1200" dirty="0"/>
              <a:t>desk</a:t>
            </a:r>
            <a:r>
              <a:rPr lang="ru-RU" sz="1200" dirty="0"/>
              <a:t>.</a:t>
            </a:r>
            <a:r>
              <a:rPr lang="en-US" sz="1200" dirty="0"/>
              <a:t>jpg </a:t>
            </a:r>
            <a:endParaRPr lang="ru-RU" sz="12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http://gamelion.ucoz.ru/photo/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971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Массив</a:t>
            </a: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331640" y="1059174"/>
            <a:ext cx="7526639" cy="10736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Массив</a:t>
            </a:r>
            <a:r>
              <a:rPr lang="ru-RU" sz="2000" dirty="0"/>
              <a:t> – это поименованная совокупность однотипных </a:t>
            </a:r>
            <a:r>
              <a:rPr lang="ru-RU" sz="2000" dirty="0" err="1"/>
              <a:t>элемен-тов</a:t>
            </a:r>
            <a:r>
              <a:rPr lang="ru-RU" sz="2000" dirty="0"/>
              <a:t>, упорядоченных по индексам, определяющим положение элемента в массиве.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1505" y="120245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6" name="Группа 7"/>
          <p:cNvGrpSpPr/>
          <p:nvPr/>
        </p:nvGrpSpPr>
        <p:grpSpPr>
          <a:xfrm>
            <a:off x="539551" y="1037802"/>
            <a:ext cx="8280000" cy="1095054"/>
            <a:chOff x="428596" y="5072074"/>
            <a:chExt cx="5929354" cy="178595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5"/>
          <p:cNvSpPr txBox="1">
            <a:spLocks/>
          </p:cNvSpPr>
          <p:nvPr/>
        </p:nvSpPr>
        <p:spPr>
          <a:xfrm>
            <a:off x="539551" y="2348880"/>
            <a:ext cx="8280000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dirty="0"/>
              <a:t>Массив в языке </a:t>
            </a:r>
            <a:r>
              <a:rPr lang="ru-RU" sz="2000" dirty="0" err="1"/>
              <a:t>Pascal</a:t>
            </a:r>
            <a:r>
              <a:rPr lang="ru-RU" sz="2000" dirty="0"/>
              <a:t> – это набор однотипных данных, причём количество этих данных фиксировано и определяется при описании массива. Все переменные, входящие в массив, имеют одно и то же имя – имя массива, а различаются они по индексу – номеру (месту) в массиве.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481" y="3892986"/>
            <a:ext cx="8135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Массив </a:t>
            </a:r>
            <a:r>
              <a:rPr lang="en-US" sz="2000" b="1" dirty="0"/>
              <a:t>Result</a:t>
            </a:r>
            <a:r>
              <a:rPr lang="en-US" sz="2000" dirty="0"/>
              <a:t>: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2481" y="5157192"/>
            <a:ext cx="8135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Массив </a:t>
            </a:r>
            <a:r>
              <a:rPr lang="en-US" sz="2000" b="1" dirty="0"/>
              <a:t>Season</a:t>
            </a:r>
            <a:r>
              <a:rPr lang="en-US" sz="2000" dirty="0"/>
              <a:t>: </a:t>
            </a:r>
            <a:endParaRPr lang="ru-RU" sz="2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65598"/>
              </p:ext>
            </p:extLst>
          </p:nvPr>
        </p:nvGraphicFramePr>
        <p:xfrm>
          <a:off x="612481" y="4293096"/>
          <a:ext cx="8006736" cy="79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Индекс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Значение элемента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26034"/>
              </p:ext>
            </p:extLst>
          </p:nvPr>
        </p:nvGraphicFramePr>
        <p:xfrm>
          <a:off x="612481" y="5557302"/>
          <a:ext cx="8025242" cy="79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Индекс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Значение элемента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/>
                        <a:t>'зима'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'весна'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'лето'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'осень'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"/>
          <p:cNvGrpSpPr/>
          <p:nvPr/>
        </p:nvGrpSpPr>
        <p:grpSpPr>
          <a:xfrm>
            <a:off x="2051720" y="4437112"/>
            <a:ext cx="7092280" cy="2420888"/>
            <a:chOff x="2051720" y="4437112"/>
            <a:chExt cx="7092280" cy="24208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051720" y="4437112"/>
              <a:ext cx="7092280" cy="24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2195735" y="4581128"/>
              <a:ext cx="4320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Массив для записи температуры (</a:t>
              </a:r>
              <a:r>
                <a:rPr lang="ru-RU" sz="2000" i="1" dirty="0"/>
                <a:t>целое число</a:t>
              </a:r>
              <a:r>
                <a:rPr lang="ru-RU" sz="2000" dirty="0"/>
                <a:t>)  каждого дня года.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pic>
          <p:nvPicPr>
            <p:cNvPr id="1029" name="Picture 5" descr="D:\Documents and Settings\Администратор.HOME-FDD52612A3\Рабочий стол\Ирина_Раб стол\10 Презентации для Босовой\11 класс\8-1-1\kalendar-izmeneniya-pogody-dlya-yasley-detskogo-sada-9563-larg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3"/>
            <a:stretch/>
          </p:blipFill>
          <p:spPr bwMode="auto">
            <a:xfrm>
              <a:off x="6649664" y="4553225"/>
              <a:ext cx="2098800" cy="18478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массива</a:t>
            </a: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2195735" y="1052736"/>
            <a:ext cx="6623815" cy="23762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dirty="0"/>
              <a:t>Описание массива выглядит так:</a:t>
            </a:r>
          </a:p>
          <a:p>
            <a:pPr algn="ctr"/>
            <a:r>
              <a:rPr lang="ru-RU" sz="2000" b="1" dirty="0" err="1"/>
              <a:t>array</a:t>
            </a:r>
            <a:r>
              <a:rPr lang="ru-RU" sz="2000" dirty="0"/>
              <a:t> [&lt;</a:t>
            </a:r>
            <a:r>
              <a:rPr lang="ru-RU" sz="2000" i="1" dirty="0"/>
              <a:t>тип индекса</a:t>
            </a:r>
            <a:r>
              <a:rPr lang="ru-RU" sz="2000" dirty="0"/>
              <a:t>&gt;] </a:t>
            </a:r>
            <a:r>
              <a:rPr lang="ru-RU" sz="2000" b="1" dirty="0" err="1"/>
              <a:t>of</a:t>
            </a:r>
            <a:r>
              <a:rPr lang="ru-RU" sz="2000" dirty="0"/>
              <a:t> &lt;</a:t>
            </a:r>
            <a:r>
              <a:rPr lang="ru-RU" sz="2000" i="1" dirty="0"/>
              <a:t>тип компонент</a:t>
            </a:r>
            <a:r>
              <a:rPr lang="ru-RU" sz="2000" dirty="0"/>
              <a:t>&gt;</a:t>
            </a:r>
          </a:p>
          <a:p>
            <a:pPr algn="just"/>
            <a:r>
              <a:rPr lang="ru-RU" sz="2000" dirty="0"/>
              <a:t>Здесь:</a:t>
            </a:r>
          </a:p>
          <a:p>
            <a:pPr algn="just"/>
            <a:r>
              <a:rPr lang="ru-RU" sz="2000" dirty="0"/>
              <a:t>•  </a:t>
            </a:r>
            <a:r>
              <a:rPr lang="ru-RU" sz="2000" b="1" dirty="0" err="1"/>
              <a:t>array</a:t>
            </a:r>
            <a:r>
              <a:rPr lang="ru-RU" sz="2000" dirty="0"/>
              <a:t> и </a:t>
            </a:r>
            <a:r>
              <a:rPr lang="ru-RU" sz="2000" b="1" dirty="0" err="1"/>
              <a:t>of</a:t>
            </a:r>
            <a:r>
              <a:rPr lang="ru-RU" sz="2000" dirty="0"/>
              <a:t> – служебные слова («массив» и «из»);</a:t>
            </a:r>
          </a:p>
          <a:p>
            <a:pPr algn="just"/>
            <a:r>
              <a:rPr lang="ru-RU" sz="2000" dirty="0"/>
              <a:t>• &lt;</a:t>
            </a:r>
            <a:r>
              <a:rPr lang="ru-RU" sz="2000" i="1" dirty="0"/>
              <a:t>тип индекса</a:t>
            </a:r>
            <a:r>
              <a:rPr lang="ru-RU" sz="2000" dirty="0"/>
              <a:t>&gt; – описание индексации компонент (элементов) массива;</a:t>
            </a:r>
          </a:p>
          <a:p>
            <a:pPr algn="just"/>
            <a:r>
              <a:rPr lang="ru-RU" sz="2000" dirty="0"/>
              <a:t>•  &lt;</a:t>
            </a:r>
            <a:r>
              <a:rPr lang="ru-RU" sz="2000" i="1" dirty="0"/>
              <a:t>тип компонент</a:t>
            </a:r>
            <a:r>
              <a:rPr lang="ru-RU" sz="2000" dirty="0"/>
              <a:t>&gt; – тип величин, составляющих массив.</a:t>
            </a:r>
          </a:p>
        </p:txBody>
      </p:sp>
      <p:sp>
        <p:nvSpPr>
          <p:cNvPr id="5" name="TextBox Упр"/>
          <p:cNvSpPr txBox="1"/>
          <p:nvPr/>
        </p:nvSpPr>
        <p:spPr>
          <a:xfrm>
            <a:off x="2195734" y="3717032"/>
            <a:ext cx="662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Упражнение.</a:t>
            </a:r>
            <a:r>
              <a:rPr lang="ru-RU" sz="2000" dirty="0"/>
              <a:t> Запишите описание массива, ориентируясь на его назначение.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 отв"/>
          <p:cNvSpPr txBox="1"/>
          <p:nvPr/>
        </p:nvSpPr>
        <p:spPr>
          <a:xfrm>
            <a:off x="2267744" y="5693186"/>
            <a:ext cx="424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/>
              <a:t>var</a:t>
            </a:r>
            <a:r>
              <a:rPr lang="ru-RU" sz="2000" dirty="0"/>
              <a:t> </a:t>
            </a:r>
            <a:r>
              <a:rPr lang="en-US" sz="2000" dirty="0"/>
              <a:t>D</a:t>
            </a:r>
            <a:r>
              <a:rPr lang="ru-RU" sz="2000" dirty="0" err="1"/>
              <a:t>ay</a:t>
            </a:r>
            <a:r>
              <a:rPr lang="ru-RU" sz="2000" dirty="0"/>
              <a:t>: </a:t>
            </a:r>
            <a:r>
              <a:rPr lang="ru-RU" sz="2000" b="1" dirty="0" err="1"/>
              <a:t>array</a:t>
            </a:r>
            <a:r>
              <a:rPr lang="ru-RU" sz="2000" dirty="0"/>
              <a:t> [1..366] </a:t>
            </a:r>
            <a:r>
              <a:rPr lang="ru-RU" sz="2000" b="1" dirty="0" err="1"/>
              <a:t>of</a:t>
            </a:r>
            <a:r>
              <a:rPr lang="en-US" sz="2000" b="1" dirty="0"/>
              <a:t> </a:t>
            </a:r>
            <a:r>
              <a:rPr lang="ru-RU" sz="2000" dirty="0"/>
              <a:t> </a:t>
            </a:r>
            <a:r>
              <a:rPr lang="ru-RU" sz="2000" dirty="0" err="1"/>
              <a:t>integer</a:t>
            </a:r>
            <a:r>
              <a:rPr lang="ru-RU" sz="2000" dirty="0"/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501008"/>
            <a:ext cx="648072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2"/>
          <p:cNvGrpSpPr/>
          <p:nvPr/>
        </p:nvGrpSpPr>
        <p:grpSpPr>
          <a:xfrm>
            <a:off x="2051720" y="4437112"/>
            <a:ext cx="7092280" cy="2420888"/>
            <a:chOff x="2051720" y="4437112"/>
            <a:chExt cx="7092280" cy="242088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051720" y="4437112"/>
              <a:ext cx="7092280" cy="24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6" descr="D:\Documents and Settings\Администратор.HOME-FDD52612A3\Рабочий стол\Ирина_Раб стол\10 Презентации для Босовой\11 класс\8-1-1\karanti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8" t="1317" r="268" b="-1317"/>
            <a:stretch/>
          </p:blipFill>
          <p:spPr bwMode="auto">
            <a:xfrm>
              <a:off x="6588224" y="4576934"/>
              <a:ext cx="2098201" cy="18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"/>
            <p:cNvSpPr txBox="1"/>
            <p:nvPr/>
          </p:nvSpPr>
          <p:spPr>
            <a:xfrm>
              <a:off x="2195735" y="4581128"/>
              <a:ext cx="43204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Массив для ежечасной записи температуры больного в течении суток.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TextBox 2 отв"/>
          <p:cNvSpPr txBox="1"/>
          <p:nvPr/>
        </p:nvSpPr>
        <p:spPr>
          <a:xfrm>
            <a:off x="2267744" y="5693186"/>
            <a:ext cx="424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/>
              <a:t>var</a:t>
            </a:r>
            <a:r>
              <a:rPr lang="ru-RU" sz="2000" dirty="0"/>
              <a:t> </a:t>
            </a:r>
            <a:r>
              <a:rPr lang="en-US" sz="2000" dirty="0"/>
              <a:t>T</a:t>
            </a:r>
            <a:r>
              <a:rPr lang="ru-RU" sz="2000" dirty="0"/>
              <a:t>: </a:t>
            </a:r>
            <a:r>
              <a:rPr lang="ru-RU" sz="2000" b="1" dirty="0" err="1"/>
              <a:t>array</a:t>
            </a:r>
            <a:r>
              <a:rPr lang="ru-RU" sz="2000" dirty="0"/>
              <a:t> [1..</a:t>
            </a:r>
            <a:r>
              <a:rPr lang="en-US" sz="2000" dirty="0"/>
              <a:t>24</a:t>
            </a:r>
            <a:r>
              <a:rPr lang="ru-RU" sz="2000" dirty="0"/>
              <a:t>] </a:t>
            </a:r>
            <a:r>
              <a:rPr lang="ru-RU" sz="2000" b="1" dirty="0" err="1"/>
              <a:t>of</a:t>
            </a:r>
            <a:r>
              <a:rPr lang="ru-RU" sz="2000" dirty="0"/>
              <a:t> r</a:t>
            </a:r>
            <a:r>
              <a:rPr lang="en-US" sz="2000" dirty="0" err="1"/>
              <a:t>eal</a:t>
            </a:r>
            <a:r>
              <a:rPr lang="ru-RU" sz="2000" dirty="0"/>
              <a:t>;</a:t>
            </a:r>
          </a:p>
        </p:txBody>
      </p:sp>
      <p:grpSp>
        <p:nvGrpSpPr>
          <p:cNvPr id="19" name="Группа 3"/>
          <p:cNvGrpSpPr/>
          <p:nvPr/>
        </p:nvGrpSpPr>
        <p:grpSpPr>
          <a:xfrm>
            <a:off x="2051720" y="4437112"/>
            <a:ext cx="7092280" cy="2420888"/>
            <a:chOff x="2051720" y="4437112"/>
            <a:chExt cx="7092280" cy="24208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051720" y="4437112"/>
              <a:ext cx="7092280" cy="24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2"/>
            <p:cNvSpPr txBox="1"/>
            <p:nvPr/>
          </p:nvSpPr>
          <p:spPr>
            <a:xfrm>
              <a:off x="2195735" y="4581128"/>
              <a:ext cx="43204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Массив для подсчета частоты встречаемости прописных латинских букв в тексте.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pic>
          <p:nvPicPr>
            <p:cNvPr id="37" name="Picture 7" descr="D:\Documents and Settings\Администратор.HOME-FDD52612A3\Рабочий стол\Ирина_Раб стол\10 Презентации для Босовой\11 класс\8-1-1\boeger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5" r="4889" b="1317"/>
            <a:stretch/>
          </p:blipFill>
          <p:spPr bwMode="auto">
            <a:xfrm>
              <a:off x="6588224" y="4576934"/>
              <a:ext cx="2096869" cy="17762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 отв"/>
          <p:cNvSpPr txBox="1"/>
          <p:nvPr/>
        </p:nvSpPr>
        <p:spPr>
          <a:xfrm>
            <a:off x="2267744" y="5693186"/>
            <a:ext cx="424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/>
              <a:t>var</a:t>
            </a:r>
            <a:r>
              <a:rPr lang="ru-RU" sz="2000" dirty="0"/>
              <a:t> </a:t>
            </a:r>
            <a:r>
              <a:rPr lang="en-US" sz="2000" dirty="0"/>
              <a:t>T</a:t>
            </a:r>
            <a:r>
              <a:rPr lang="ru-RU" sz="2000" dirty="0"/>
              <a:t>: </a:t>
            </a:r>
            <a:r>
              <a:rPr lang="ru-RU" sz="2000" b="1" dirty="0" err="1"/>
              <a:t>array</a:t>
            </a:r>
            <a:r>
              <a:rPr lang="ru-RU" sz="2000" dirty="0"/>
              <a:t> [</a:t>
            </a:r>
            <a:r>
              <a:rPr lang="en-US" sz="2000" dirty="0"/>
              <a:t>'A' ..</a:t>
            </a:r>
            <a:r>
              <a:rPr lang="ru-RU" sz="2000" dirty="0"/>
              <a:t> </a:t>
            </a:r>
            <a:r>
              <a:rPr lang="en-US" sz="2000" dirty="0"/>
              <a:t>'Z'</a:t>
            </a:r>
            <a:r>
              <a:rPr lang="ru-RU" sz="2000" dirty="0"/>
              <a:t>] </a:t>
            </a:r>
            <a:r>
              <a:rPr lang="ru-RU" sz="2000" b="1" dirty="0" err="1"/>
              <a:t>of</a:t>
            </a:r>
            <a:r>
              <a:rPr lang="ru-RU" sz="2000" dirty="0"/>
              <a:t> </a:t>
            </a:r>
            <a:r>
              <a:rPr lang="en-US" sz="2000" dirty="0" err="1"/>
              <a:t>longint</a:t>
            </a:r>
            <a:r>
              <a:rPr lang="ru-RU" sz="2000" dirty="0"/>
              <a:t>;</a:t>
            </a:r>
          </a:p>
        </p:txBody>
      </p:sp>
      <p:grpSp>
        <p:nvGrpSpPr>
          <p:cNvPr id="25" name="Группа 4"/>
          <p:cNvGrpSpPr/>
          <p:nvPr/>
        </p:nvGrpSpPr>
        <p:grpSpPr>
          <a:xfrm>
            <a:off x="2051720" y="4437112"/>
            <a:ext cx="7092280" cy="2420888"/>
            <a:chOff x="2051720" y="4437112"/>
            <a:chExt cx="7092280" cy="24208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051720" y="4437112"/>
              <a:ext cx="7092280" cy="242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2"/>
            <p:cNvSpPr txBox="1"/>
            <p:nvPr/>
          </p:nvSpPr>
          <p:spPr>
            <a:xfrm>
              <a:off x="2195735" y="4581128"/>
              <a:ext cx="4320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Массив с фамилиями учащихся 11-го класса (всего 25 учащихся).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pic>
          <p:nvPicPr>
            <p:cNvPr id="45" name="Picture 8" descr="D:\Documents and Settings\Администратор.HOME-FDD52612A3\Рабочий стол\Ирина_Раб стол\10 Презентации для Босовой\11 класс\8-1-1\zhurn1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47"/>
            <a:stretch/>
          </p:blipFill>
          <p:spPr bwMode="auto">
            <a:xfrm>
              <a:off x="6588224" y="4568429"/>
              <a:ext cx="2112639" cy="17720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 отв"/>
          <p:cNvSpPr txBox="1"/>
          <p:nvPr/>
        </p:nvSpPr>
        <p:spPr>
          <a:xfrm>
            <a:off x="2267744" y="5445224"/>
            <a:ext cx="42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</a:t>
            </a:r>
            <a:r>
              <a:rPr lang="ru-RU" sz="2000" dirty="0"/>
              <a:t>25</a:t>
            </a:r>
            <a:r>
              <a:rPr lang="en-US" sz="2000" dirty="0"/>
              <a:t>;</a:t>
            </a:r>
            <a:endParaRPr lang="ru-RU" sz="2000" dirty="0"/>
          </a:p>
          <a:p>
            <a:pPr algn="just"/>
            <a:r>
              <a:rPr lang="ru-RU" sz="2000" b="1" dirty="0" err="1"/>
              <a:t>var</a:t>
            </a:r>
            <a:r>
              <a:rPr lang="ru-RU" sz="2000" dirty="0"/>
              <a:t> </a:t>
            </a:r>
            <a:r>
              <a:rPr lang="en-US" sz="2000" dirty="0"/>
              <a:t>Name</a:t>
            </a:r>
            <a:r>
              <a:rPr lang="ru-RU" sz="2000" dirty="0"/>
              <a:t>: </a:t>
            </a:r>
            <a:r>
              <a:rPr lang="ru-RU" sz="2000" b="1" dirty="0" err="1"/>
              <a:t>array</a:t>
            </a:r>
            <a:r>
              <a:rPr lang="ru-RU" sz="2000" dirty="0"/>
              <a:t> [</a:t>
            </a:r>
            <a:r>
              <a:rPr lang="en-US" sz="2000" dirty="0"/>
              <a:t>1 ..</a:t>
            </a:r>
            <a:r>
              <a:rPr lang="ru-RU" sz="2000" dirty="0"/>
              <a:t> </a:t>
            </a:r>
            <a:r>
              <a:rPr lang="en-US" sz="2000" dirty="0"/>
              <a:t>n</a:t>
            </a:r>
            <a:r>
              <a:rPr lang="ru-RU" sz="2000" dirty="0"/>
              <a:t>] </a:t>
            </a:r>
            <a:r>
              <a:rPr lang="ru-RU" sz="2000" b="1" dirty="0" err="1"/>
              <a:t>of</a:t>
            </a:r>
            <a:r>
              <a:rPr lang="ru-RU" sz="2000" dirty="0"/>
              <a:t> </a:t>
            </a:r>
            <a:r>
              <a:rPr lang="en-US" sz="2000" dirty="0"/>
              <a:t>string</a:t>
            </a:r>
            <a:r>
              <a:rPr lang="ru-RU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681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4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Типовые задачи обработки одномерных массивов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83568" y="1268760"/>
            <a:ext cx="7992888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Поиск элементов с заданными свойствами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83568" y="1836533"/>
            <a:ext cx="7992888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Поиск  максимумов и минимумов</a:t>
            </a: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83568" y="2434630"/>
            <a:ext cx="7992888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Подсчёт элементов, удовлетворяющих условию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83568" y="3002403"/>
            <a:ext cx="7992888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Проверка массива на упорядоченность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683568" y="3642184"/>
            <a:ext cx="7992888" cy="50405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Удаление из массива элемента с индексом </a:t>
            </a:r>
            <a:r>
              <a:rPr lang="ru-RU" sz="2400" b="1" i="1" dirty="0"/>
              <a:t>k</a:t>
            </a:r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683568" y="4209957"/>
            <a:ext cx="7992888" cy="50405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Вставка в массив элемента на место с индексом </a:t>
            </a:r>
            <a:r>
              <a:rPr lang="ru-RU" sz="2400" b="1" i="1" dirty="0"/>
              <a:t>k</a:t>
            </a:r>
            <a:endParaRPr lang="en-US" sz="2400" b="1" dirty="0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683568" y="4849738"/>
            <a:ext cx="7992888" cy="50405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Перестановка элементов в обратном порядке</a:t>
            </a:r>
            <a:endParaRPr lang="en-US" sz="2400" b="1" dirty="0"/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683568" y="5489519"/>
            <a:ext cx="7992888" cy="5040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Сортировка массива. Метод «пузырька»  </a:t>
            </a:r>
            <a:endParaRPr lang="en-US" sz="2400" b="1" dirty="0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683568" y="6057292"/>
            <a:ext cx="7992888" cy="5040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Сортировка  выбором</a:t>
            </a:r>
            <a:endParaRPr lang="en-US" sz="2400" b="1" dirty="0"/>
          </a:p>
        </p:txBody>
      </p:sp>
      <p:sp>
        <p:nvSpPr>
          <p:cNvPr id="24" name="Дуга 23"/>
          <p:cNvSpPr/>
          <p:nvPr/>
        </p:nvSpPr>
        <p:spPr>
          <a:xfrm flipH="1">
            <a:off x="7668344" y="545840"/>
            <a:ext cx="3564000" cy="6696744"/>
          </a:xfrm>
          <a:prstGeom prst="arc">
            <a:avLst>
              <a:gd name="adj1" fmla="val 16356135"/>
              <a:gd name="adj2" fmla="val 5440488"/>
            </a:avLst>
          </a:prstGeom>
          <a:solidFill>
            <a:schemeClr val="bg1"/>
          </a:solidFill>
          <a:ln w="76200" cap="rnd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клик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917963" y="3499588"/>
            <a:ext cx="573821" cy="7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7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Последовательный поиск в неупорядоченном массиве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11560" y="1196752"/>
            <a:ext cx="8208912" cy="5040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3.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Найти элемент массива, равный </a:t>
            </a:r>
            <a:r>
              <a:rPr lang="ru-RU" i="1" dirty="0"/>
              <a:t>p</a:t>
            </a:r>
            <a:r>
              <a:rPr lang="ru-RU" dirty="0"/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1700808"/>
            <a:ext cx="8208912" cy="1728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В алгоритмах поиска существует два возможных варианта окончания их работы: поиск может оказаться удачным – заданный элемент найден в массиве и определено его месторасположение, либо поиск может оказаться неудачным – необходимого элемента в данном объёме информации нет.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3429000"/>
            <a:ext cx="8208912" cy="2304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Возможный </a:t>
            </a:r>
            <a:r>
              <a:rPr lang="ru-RU" b="1" dirty="0"/>
              <a:t>алгоритм решения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1. Установить </a:t>
            </a:r>
            <a:r>
              <a:rPr lang="ru-RU" i="1" dirty="0"/>
              <a:t>i = 1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 Если </a:t>
            </a:r>
            <a:r>
              <a:rPr lang="en-US" i="1" dirty="0"/>
              <a:t>A</a:t>
            </a:r>
            <a:r>
              <a:rPr lang="ru-RU" dirty="0"/>
              <a:t>[</a:t>
            </a:r>
            <a:r>
              <a:rPr lang="ru-RU" i="1" dirty="0"/>
              <a:t>i</a:t>
            </a:r>
            <a:r>
              <a:rPr lang="ru-RU" dirty="0"/>
              <a:t>] = </a:t>
            </a:r>
            <a:r>
              <a:rPr lang="ru-RU" i="1" dirty="0"/>
              <a:t>p</a:t>
            </a:r>
            <a:r>
              <a:rPr lang="ru-RU" dirty="0"/>
              <a:t>, алгоритм завершил работу успешно.</a:t>
            </a:r>
          </a:p>
          <a:p>
            <a:pPr algn="just"/>
            <a:r>
              <a:rPr lang="ru-RU" dirty="0"/>
              <a:t>3. Увеличить </a:t>
            </a:r>
            <a:r>
              <a:rPr lang="ru-RU" i="1" dirty="0"/>
              <a:t>i</a:t>
            </a:r>
            <a:r>
              <a:rPr lang="ru-RU" dirty="0"/>
              <a:t> на </a:t>
            </a:r>
            <a:r>
              <a:rPr lang="ru-RU" i="1" dirty="0"/>
              <a:t>1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4. Если </a:t>
            </a:r>
            <a:r>
              <a:rPr lang="ru-RU" i="1" dirty="0"/>
              <a:t>i ≤ n</a:t>
            </a:r>
            <a:r>
              <a:rPr lang="ru-RU" dirty="0"/>
              <a:t>, то перейти к шагу </a:t>
            </a:r>
            <a:r>
              <a:rPr lang="ru-RU" i="1" dirty="0"/>
              <a:t>2</a:t>
            </a:r>
            <a:r>
              <a:rPr lang="ru-RU" dirty="0"/>
              <a:t>. В противном случае алгоритм завершил работу безуспешно.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Последовательный поиск в неупорядоченном массиве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7" y="1772816"/>
            <a:ext cx="70202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</a:t>
            </a:r>
            <a:r>
              <a:rPr lang="ru-RU" sz="2000" dirty="0"/>
              <a:t>5</a:t>
            </a:r>
            <a:r>
              <a:rPr lang="en-US" sz="2000" dirty="0"/>
              <a:t>;</a:t>
            </a:r>
          </a:p>
          <a:p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[1..n] </a:t>
            </a:r>
            <a:r>
              <a:rPr lang="en-US" sz="2000" b="1" dirty="0"/>
              <a:t>of </a:t>
            </a:r>
            <a:r>
              <a:rPr lang="en-US" sz="2000" dirty="0"/>
              <a:t>integer; </a:t>
            </a:r>
            <a:br>
              <a:rPr lang="ru-RU" sz="2000" dirty="0"/>
            </a:br>
            <a:r>
              <a:rPr lang="ru-RU" sz="2000" dirty="0"/>
              <a:t>       </a:t>
            </a:r>
            <a:r>
              <a:rPr lang="en-US" sz="2000" dirty="0" err="1"/>
              <a:t>i</a:t>
            </a:r>
            <a:r>
              <a:rPr lang="en-US" sz="2000" dirty="0"/>
              <a:t>, p: integer;</a:t>
            </a:r>
            <a:br>
              <a:rPr lang="ru-RU" sz="2000" dirty="0"/>
            </a:br>
            <a:r>
              <a:rPr lang="en-US" sz="2000" b="1" dirty="0"/>
              <a:t>begin</a:t>
            </a:r>
          </a:p>
          <a:p>
            <a:r>
              <a:rPr lang="ru-RU" sz="2000" dirty="0"/>
              <a:t>  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('Ввод значений элементов массива:');</a:t>
            </a:r>
          </a:p>
          <a:p>
            <a:r>
              <a:rPr lang="ru-RU" sz="2000" b="1" dirty="0"/>
              <a:t>   </a:t>
            </a:r>
            <a:r>
              <a:rPr lang="pt-BR" sz="2000" b="1" dirty="0"/>
              <a:t>for  </a:t>
            </a:r>
            <a:r>
              <a:rPr lang="pt-BR" sz="2000" dirty="0"/>
              <a:t>i := 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/>
              <a:t>       </a:t>
            </a:r>
            <a:r>
              <a:rPr lang="en-US" sz="2000" dirty="0"/>
              <a:t>read (A[i]);</a:t>
            </a:r>
          </a:p>
          <a:p>
            <a:r>
              <a:rPr lang="ru-RU" sz="2000" dirty="0"/>
              <a:t>   </a:t>
            </a:r>
            <a:r>
              <a:rPr lang="en-US" sz="2000" dirty="0"/>
              <a:t>write ('</a:t>
            </a:r>
            <a:r>
              <a:rPr lang="ru-RU" sz="2000" dirty="0"/>
              <a:t>Ввод </a:t>
            </a:r>
            <a:r>
              <a:rPr lang="en-US" sz="2000" dirty="0"/>
              <a:t>p: ');</a:t>
            </a:r>
            <a:br>
              <a:rPr lang="ru-RU" sz="2000" dirty="0"/>
            </a:br>
            <a:r>
              <a:rPr lang="ru-RU" sz="2000" dirty="0"/>
              <a:t>   </a:t>
            </a:r>
            <a:r>
              <a:rPr lang="en-US" sz="2000" dirty="0" err="1"/>
              <a:t>readln</a:t>
            </a:r>
            <a:r>
              <a:rPr lang="en-US" sz="2000" dirty="0"/>
              <a:t> (p);</a:t>
            </a:r>
          </a:p>
          <a:p>
            <a:r>
              <a:rPr lang="ru-RU" sz="2000" dirty="0"/>
              <a:t>   </a:t>
            </a:r>
            <a:r>
              <a:rPr lang="en-US" sz="2000" dirty="0"/>
              <a:t>i:=1;</a:t>
            </a:r>
          </a:p>
          <a:p>
            <a:r>
              <a:rPr lang="ru-RU" sz="2000" b="1" dirty="0"/>
              <a:t>   </a:t>
            </a:r>
            <a:r>
              <a:rPr lang="en-US" sz="2000" b="1" dirty="0"/>
              <a:t>while </a:t>
            </a:r>
            <a:r>
              <a:rPr lang="en-US" sz="2000" dirty="0"/>
              <a:t>(i&lt;=n) </a:t>
            </a:r>
            <a:r>
              <a:rPr lang="en-US" sz="2000" b="1" dirty="0"/>
              <a:t>and </a:t>
            </a:r>
            <a:r>
              <a:rPr lang="en-US" sz="2000" dirty="0"/>
              <a:t>(A[i]&lt;&gt;p) </a:t>
            </a:r>
            <a:r>
              <a:rPr lang="en-US" sz="2000" b="1" dirty="0"/>
              <a:t>do </a:t>
            </a:r>
            <a:br>
              <a:rPr lang="en-US" sz="2000" b="1" dirty="0"/>
            </a:br>
            <a:r>
              <a:rPr lang="en-US" sz="2000" b="1" dirty="0"/>
              <a:t>      </a:t>
            </a:r>
            <a:r>
              <a:rPr lang="en-US" sz="2000" dirty="0"/>
              <a:t>i:=i+1;</a:t>
            </a:r>
          </a:p>
          <a:p>
            <a:r>
              <a:rPr lang="ru-RU" sz="2000" b="1" dirty="0"/>
              <a:t>   </a:t>
            </a:r>
            <a:r>
              <a:rPr lang="en-US" sz="2000" b="1" dirty="0"/>
              <a:t>if  </a:t>
            </a:r>
            <a:r>
              <a:rPr lang="en-US" sz="2000" dirty="0"/>
              <a:t>i=n+1</a:t>
            </a:r>
            <a:r>
              <a:rPr lang="ru-RU" sz="2000" dirty="0"/>
              <a:t>  </a:t>
            </a:r>
            <a:r>
              <a:rPr lang="ru-RU" sz="2000" b="1" dirty="0" err="1"/>
              <a:t>then</a:t>
            </a:r>
            <a:r>
              <a:rPr lang="ru-RU" sz="2000" b="1" dirty="0"/>
              <a:t> </a:t>
            </a:r>
            <a:r>
              <a:rPr lang="ru-RU" sz="2000" dirty="0" err="1"/>
              <a:t>writeln</a:t>
            </a:r>
            <a:r>
              <a:rPr lang="en-US" sz="2000" dirty="0"/>
              <a:t> </a:t>
            </a:r>
            <a:r>
              <a:rPr lang="ru-RU" sz="2000" dirty="0"/>
              <a:t>('Искомого элемента в массиве нет')</a:t>
            </a:r>
            <a:br>
              <a:rPr lang="ru-RU" sz="2000" dirty="0"/>
            </a:br>
            <a:r>
              <a:rPr lang="en-US" sz="2000" dirty="0"/>
              <a:t>           </a:t>
            </a:r>
            <a:r>
              <a:rPr lang="ru-RU" sz="2000" dirty="0"/>
              <a:t>  </a:t>
            </a:r>
            <a:r>
              <a:rPr lang="en-US" sz="2000" dirty="0"/>
              <a:t> </a:t>
            </a:r>
            <a:r>
              <a:rPr lang="ru-RU" sz="2000" dirty="0"/>
              <a:t>  </a:t>
            </a:r>
            <a:r>
              <a:rPr lang="en-US" sz="2000" dirty="0"/>
              <a:t> </a:t>
            </a:r>
            <a:r>
              <a:rPr lang="ru-RU" sz="2000" dirty="0"/>
              <a:t>   </a:t>
            </a:r>
            <a:r>
              <a:rPr lang="en-US" sz="2000" b="1" dirty="0"/>
              <a:t>else </a:t>
            </a:r>
            <a:r>
              <a:rPr lang="en-US" sz="2000" dirty="0" err="1"/>
              <a:t>writeln</a:t>
            </a:r>
            <a:r>
              <a:rPr lang="en-US" sz="2000" dirty="0"/>
              <a:t> ('</a:t>
            </a:r>
            <a:r>
              <a:rPr lang="ru-RU" sz="2000" dirty="0"/>
              <a:t>Искомый элемент </a:t>
            </a:r>
            <a:r>
              <a:rPr lang="en-US" sz="2000" dirty="0"/>
              <a:t>A[', i, '] = ', A[i])</a:t>
            </a:r>
            <a:br>
              <a:rPr lang="ru-RU" sz="2000" dirty="0"/>
            </a:br>
            <a:r>
              <a:rPr lang="en-US" sz="2000" b="1" dirty="0"/>
              <a:t>end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51720" y="1052736"/>
            <a:ext cx="6768752" cy="79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3.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Найти элемент массива, равный </a:t>
            </a:r>
            <a:r>
              <a:rPr lang="ru-RU" i="1" dirty="0"/>
              <a:t>p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09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максимумов и минимумов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1196752"/>
            <a:ext cx="8208912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4. </a:t>
            </a:r>
            <a:r>
              <a:rPr lang="ru-RU" dirty="0"/>
              <a:t>Имеется массив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[</a:t>
            </a:r>
            <a:r>
              <a:rPr lang="ru-RU" i="1" dirty="0"/>
              <a:t>1</a:t>
            </a:r>
            <a:r>
              <a:rPr lang="ru-RU" dirty="0"/>
              <a:t>..</a:t>
            </a:r>
            <a:r>
              <a:rPr lang="ru-RU" i="1" dirty="0"/>
              <a:t>n</a:t>
            </a:r>
            <a:r>
              <a:rPr lang="ru-RU" dirty="0"/>
              <a:t>]. Найти элемент массива с наименьшим значением.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60" y="2060848"/>
            <a:ext cx="8208912" cy="38884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Алгоритм поиска элемента с </a:t>
            </a:r>
            <a:r>
              <a:rPr lang="ru-RU" b="1" dirty="0">
                <a:solidFill>
                  <a:srgbClr val="C00000"/>
                </a:solidFill>
              </a:rPr>
              <a:t>наименьшим</a:t>
            </a:r>
            <a:r>
              <a:rPr lang="ru-RU" b="1" dirty="0"/>
              <a:t> значением </a:t>
            </a:r>
            <a:r>
              <a:rPr lang="ru-RU" dirty="0"/>
              <a:t>в неупорядоченном массиве:</a:t>
            </a:r>
          </a:p>
          <a:p>
            <a:pPr algn="just"/>
            <a:r>
              <a:rPr lang="ru-RU" dirty="0"/>
              <a:t>1. Установить значение текущего минимума равным первому </a:t>
            </a:r>
            <a:r>
              <a:rPr lang="ru-RU" dirty="0" err="1"/>
              <a:t>исследуе-мому</a:t>
            </a:r>
            <a:r>
              <a:rPr lang="ru-RU" dirty="0"/>
              <a:t> элементу.</a:t>
            </a:r>
          </a:p>
          <a:p>
            <a:pPr algn="just"/>
            <a:r>
              <a:rPr lang="ru-RU" dirty="0"/>
              <a:t>2. Установить счетчик равным </a:t>
            </a:r>
            <a:r>
              <a:rPr lang="ru-RU" i="1" dirty="0"/>
              <a:t>2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Если исследованы ещё не все элементы (</a:t>
            </a:r>
            <a:r>
              <a:rPr lang="ru-RU" i="1" dirty="0"/>
              <a:t>i&lt;=n</a:t>
            </a:r>
            <a:r>
              <a:rPr lang="ru-RU" dirty="0"/>
              <a:t>), то перейти к шагу </a:t>
            </a:r>
            <a:r>
              <a:rPr lang="ru-RU" i="1" dirty="0"/>
              <a:t>4</a:t>
            </a:r>
            <a:r>
              <a:rPr lang="ru-RU" dirty="0"/>
              <a:t>, иначе алгоритм окончен (минимальный элемент равен m</a:t>
            </a:r>
            <a:r>
              <a:rPr lang="en-US" dirty="0"/>
              <a:t>in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4. Если рассматриваемый элемент меньше, чем текущий минимум, то минимуму присвоить  значение текущего элемента.</a:t>
            </a:r>
          </a:p>
          <a:p>
            <a:pPr algn="just"/>
            <a:r>
              <a:rPr lang="ru-RU" dirty="0"/>
              <a:t>5. Перейти к следующему элементу (увеличить </a:t>
            </a:r>
            <a:r>
              <a:rPr lang="ru-RU" i="1" dirty="0"/>
              <a:t>i</a:t>
            </a:r>
            <a:r>
              <a:rPr lang="ru-RU" dirty="0"/>
              <a:t> на единицу).</a:t>
            </a:r>
          </a:p>
          <a:p>
            <a:pPr algn="just"/>
            <a:r>
              <a:rPr lang="ru-RU" dirty="0"/>
              <a:t>6. Перейти к шагу </a:t>
            </a:r>
            <a:r>
              <a:rPr lang="ru-RU" i="1" dirty="0"/>
              <a:t>3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</a:t>
            </a: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430401" y="6165304"/>
            <a:ext cx="396000" cy="396000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4230</Words>
  <Application>Microsoft Office PowerPoint</Application>
  <PresentationFormat>Экран (4:3)</PresentationFormat>
  <Paragraphs>510</Paragraphs>
  <Slides>34</Slides>
  <Notes>17</Notes>
  <HiddenSlides>16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Тема Office</vt:lpstr>
      <vt:lpstr>Прочитайте презентацию, сделайте конспект урока.</vt:lpstr>
      <vt:lpstr>СТРУКТУРИРОВАННЫЕ ТИПЫ ДАННЫХ. МАССИВЫ</vt:lpstr>
      <vt:lpstr>Презентация PowerPoint</vt:lpstr>
      <vt:lpstr>Массив</vt:lpstr>
      <vt:lpstr>Описание массива</vt:lpstr>
      <vt:lpstr>Типовые задачи обработки одномерных массивов</vt:lpstr>
      <vt:lpstr>Последовательный поиск в неупорядоченном массиве</vt:lpstr>
      <vt:lpstr>Последовательный поиск в неупорядоченном массиве</vt:lpstr>
      <vt:lpstr>Поиск максимумов и минимумов</vt:lpstr>
      <vt:lpstr>Поиск минимума</vt:lpstr>
      <vt:lpstr>Подсчёт элементов массива, удовлетворяющих некоторому условию</vt:lpstr>
      <vt:lpstr>Подсчёт элементов массива, удовлетворяющих некоторому условию</vt:lpstr>
      <vt:lpstr>Проверка массива на упорядоченность</vt:lpstr>
      <vt:lpstr>Проверка массива на упорядоченность</vt:lpstr>
      <vt:lpstr>Удаление из массива элемента с индексом k</vt:lpstr>
      <vt:lpstr>Удаление из массива элемента с индексом k</vt:lpstr>
      <vt:lpstr>Вставка элемента на место с индексом k</vt:lpstr>
      <vt:lpstr>Вставка элемента на место с индексом k</vt:lpstr>
      <vt:lpstr>Перестановка всех элементов массива в обратном порядке</vt:lpstr>
      <vt:lpstr>Перестановка всех элементов массива в обратном порядке</vt:lpstr>
      <vt:lpstr>Сортировка массива</vt:lpstr>
      <vt:lpstr>Сортировка методом «пузырька»</vt:lpstr>
      <vt:lpstr>Сортировка методом «пузырька»</vt:lpstr>
      <vt:lpstr>Сортировка методом «пузырька»</vt:lpstr>
      <vt:lpstr>Сортировка методом «пузырька»</vt:lpstr>
      <vt:lpstr>Сортировка методом «пузырька»</vt:lpstr>
      <vt:lpstr>Сортировка методом «пузырька»</vt:lpstr>
      <vt:lpstr>Сортировка методом «пузырька»</vt:lpstr>
      <vt:lpstr>Сортировка методом «пузырька»</vt:lpstr>
      <vt:lpstr>Сортировка выбором</vt:lpstr>
      <vt:lpstr>Сортировка выбором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ПК</cp:lastModifiedBy>
  <cp:revision>121</cp:revision>
  <dcterms:created xsi:type="dcterms:W3CDTF">2017-03-11T11:20:52Z</dcterms:created>
  <dcterms:modified xsi:type="dcterms:W3CDTF">2025-02-20T06:06:33Z</dcterms:modified>
</cp:coreProperties>
</file>