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18"/>
  </p:notesMasterIdLst>
  <p:sldIdLst>
    <p:sldId id="267" r:id="rId2"/>
    <p:sldId id="256" r:id="rId3"/>
    <p:sldId id="257" r:id="rId4"/>
    <p:sldId id="259" r:id="rId5"/>
    <p:sldId id="272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8" r:id="rId16"/>
    <p:sldId id="266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rbel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79250" cy="12472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8588" cy="124809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7000" cy="12479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5413" cy="124777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8588" cy="124809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5413" cy="124777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8588" cy="124809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4000" y="-11796713"/>
            <a:ext cx="16638588" cy="124809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6DD01-5439-4799-ABEB-E76C36FC7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ED564-77DE-4DE3-9509-1F0FA2F33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1D34F-98C5-4C56-93BD-AE04B1295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190500"/>
            <a:ext cx="7478713" cy="2055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8613775" y="6303963"/>
            <a:ext cx="436563" cy="455612"/>
          </a:xfrm>
        </p:spPr>
        <p:txBody>
          <a:bodyPr/>
          <a:lstStyle>
            <a:lvl1pPr>
              <a:defRPr/>
            </a:lvl1pPr>
          </a:lstStyle>
          <a:p>
            <a:fld id="{60CB2730-B77C-496C-9055-270A1A1C3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3AC21-D689-439B-BB9B-5F3C08A0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2FCD2-0DE0-40BB-8A63-892734E4B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803E3-40BD-489C-B255-897B3BF92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C7E7F-67D9-489E-9B03-903786074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BBD4E-EEF9-49B9-8572-235D12590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1D2461-4C6C-4B47-8143-57273B804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567785-BF97-4E89-B18F-1172B6E51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AD6D6-2998-499E-87FE-F8CA9761E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602B67-2EA8-4CC4-93E2-B8481B9E5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90500"/>
            <a:ext cx="7654181" cy="5563716"/>
          </a:xfrm>
        </p:spPr>
        <p:txBody>
          <a:bodyPr/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Общение и источники преодоления обид.</a:t>
            </a:r>
            <a:endParaRPr lang="ru-RU" sz="5400" b="1" dirty="0"/>
          </a:p>
        </p:txBody>
      </p:sp>
      <p:pic>
        <p:nvPicPr>
          <p:cNvPr id="27650" name="Picture 2" descr="http://s019.radikal.ru/i605/1204/4c/3a2f25b04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36366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90500"/>
            <a:ext cx="7486650" cy="24288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86650" cy="515937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87325"/>
            <a:ext cx="7483475" cy="22367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435100" y="398463"/>
            <a:ext cx="7483475" cy="5500687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err="1"/>
              <a:t>Обида</a:t>
            </a:r>
            <a:r>
              <a:rPr lang="ru-RU" sz="3200" dirty="0" err="1"/>
              <a:t>-прячется</a:t>
            </a:r>
            <a:r>
              <a:rPr lang="ru-RU" sz="3200" dirty="0"/>
              <a:t> в крепости, а </a:t>
            </a:r>
            <a:r>
              <a:rPr lang="ru-RU" sz="3200" b="1" dirty="0"/>
              <a:t>крепость</a:t>
            </a:r>
            <a:r>
              <a:rPr lang="ru-RU" sz="3200" dirty="0"/>
              <a:t>- это закрытое сооружение.</a:t>
            </a:r>
          </a:p>
          <a:p>
            <a:pPr indent="-33813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/>
              <a:t>Крепость находится внутри нас, пока обида там </a:t>
            </a:r>
            <a:r>
              <a:rPr lang="ru-RU" b="1" i="1" dirty="0" smtClean="0"/>
              <a:t>живёт, </a:t>
            </a:r>
            <a:r>
              <a:rPr lang="ru-RU" b="1" i="1" dirty="0"/>
              <a:t>человек чувствует себя плохо</a:t>
            </a:r>
            <a:r>
              <a:rPr lang="ru-RU" sz="3600" b="1" dirty="0"/>
              <a:t>.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Так, давайте же откроем свою крепость и выпустим все обиды, ведь твоя обида вредит только тебе.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45860"/>
            <a:ext cx="3112792" cy="20056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84150"/>
            <a:ext cx="7486650" cy="20526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/>
              <a:t>Вывод: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9500" y="1331913"/>
            <a:ext cx="7486650" cy="4787900"/>
          </a:xfrm>
          <a:ln/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/>
              <a:t>Жить с тяжестью на сердце из-за обиды, злости тяжело. Чтобы не было тяжело, надо </a:t>
            </a:r>
            <a:r>
              <a:rPr lang="ru-RU" sz="4000" b="1" dirty="0" smtClean="0"/>
              <a:t>научиться </a:t>
            </a:r>
            <a:r>
              <a:rPr lang="ru-RU" sz="4000" b="1" dirty="0"/>
              <a:t>прощать.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3462338"/>
            <a:ext cx="2374900" cy="3017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84150"/>
            <a:ext cx="7486650" cy="20526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/>
              <a:t>Ответим на вопросы.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86650" cy="4787900"/>
          </a:xfrm>
          <a:ln/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1. </a:t>
            </a:r>
            <a:r>
              <a:rPr lang="ru-RU" sz="3200" b="1"/>
              <a:t>А </a:t>
            </a:r>
            <a:r>
              <a:rPr lang="ru-RU" sz="3200" b="1"/>
              <a:t>ты </a:t>
            </a:r>
            <a:r>
              <a:rPr lang="ru-RU" sz="3200" b="1" smtClean="0"/>
              <a:t>когда- нибудь</a:t>
            </a:r>
            <a:r>
              <a:rPr lang="ru-RU" sz="3200" b="1" dirty="0" smtClean="0"/>
              <a:t> </a:t>
            </a:r>
            <a:r>
              <a:rPr lang="ru-RU" sz="3200" b="1" dirty="0"/>
              <a:t>совершал ошибку?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2. Совершив ошибку,  ты её признал?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3. Просил ли ты, когда </a:t>
            </a:r>
            <a:r>
              <a:rPr lang="ru-RU" sz="3200" b="1" dirty="0" err="1"/>
              <a:t>нибудь</a:t>
            </a:r>
            <a:r>
              <a:rPr lang="ru-RU" sz="3200" b="1" dirty="0"/>
              <a:t> прощения?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4. Стремишься ли ты к тому, чтобы меньше обижать окружающих тебя людей?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65288" y="-190500"/>
            <a:ext cx="7478712" cy="20558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Правила дружбы: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5500687"/>
          </a:xfrm>
        </p:spPr>
        <p:txBody>
          <a:bodyPr>
            <a:normAutofit/>
          </a:bodyPr>
          <a:lstStyle/>
          <a:p>
            <a:pPr marL="539750" indent="-539750" algn="just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Чтобы научиться понимать друг друга, надо знать и выполнять определенные правила: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1 ученик: Не копить обиды и не дуться,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                  Лучше первым улыбнуться!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2 ученик: В решающий момент себя сдержать 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	          И конфликта избежать.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3 ученик: Стараться проявить терпение,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	          Чтобы услышать и другое мнение.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4 ученик:  Не грубить и не буянить,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	           Грубость может сильно ранить.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5 ученик: Вежливым быть всегда и во всем</a:t>
            </a:r>
          </a:p>
          <a:p>
            <a:pPr marL="539750" indent="-539750" eaLnBrk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Comic Sans MS" pitchFamily="66" charset="0"/>
              </a:rPr>
              <a:t>	         </a:t>
            </a: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И обязательно сейчас, а не потом.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/>
              <a:t>Не держать обиды долго и уметь их отпускать.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4400" dirty="0">
                <a:ea typeface="Calibri"/>
                <a:cs typeface="Times New Roman"/>
              </a:rPr>
              <a:t>Уметь прощать одноклассников и взрослых.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Не копить обиды, чтобы быть здоровым.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07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35100" y="-47625"/>
            <a:ext cx="7497763" cy="2154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84325" y="576263"/>
            <a:ext cx="7497763" cy="4799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1950" indent="-265113" algn="ctr">
              <a:spcBef>
                <a:spcPts val="6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ru-RU" sz="6000" b="1" dirty="0">
                <a:solidFill>
                  <a:srgbClr val="000000"/>
                </a:solidFill>
              </a:rPr>
              <a:t>Урок окончен</a:t>
            </a:r>
            <a:r>
              <a:rPr lang="ru-RU" sz="6000" b="1" dirty="0" smtClean="0">
                <a:solidFill>
                  <a:srgbClr val="000000"/>
                </a:solidFill>
              </a:rPr>
              <a:t>!</a:t>
            </a:r>
          </a:p>
          <a:p>
            <a:pPr marL="361950" indent="-265113" algn="ctr">
              <a:spcBef>
                <a:spcPts val="6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ru-RU" sz="6000" b="1" dirty="0" smtClean="0">
                <a:solidFill>
                  <a:srgbClr val="000000"/>
                </a:solidFill>
              </a:rPr>
              <a:t> </a:t>
            </a:r>
            <a:r>
              <a:rPr lang="ru-RU" sz="6000" b="1" dirty="0">
                <a:solidFill>
                  <a:srgbClr val="000000"/>
                </a:solidFill>
              </a:rPr>
              <a:t>До свидания!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925" y="2447925"/>
            <a:ext cx="4392613" cy="4354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32025" y="287338"/>
            <a:ext cx="6992938" cy="479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-190500"/>
            <a:ext cx="7486650" cy="24288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57350" y="2447925"/>
            <a:ext cx="7486650" cy="47879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Учись прощать, когда душа обижена,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И сердце словно чаща горьких слёз,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И кажется ,что доброта вся выжжена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/>
              <a:t>Зло  побеждай – учись прощать</a:t>
            </a:r>
            <a:r>
              <a:rPr lang="ru-RU" sz="3200" b="1" dirty="0"/>
              <a:t>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48150" cy="3743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90500"/>
            <a:ext cx="7486650" cy="24288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25550" y="1368425"/>
            <a:ext cx="7486650" cy="4999038"/>
          </a:xfrm>
          <a:ln/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Прощение-</a:t>
            </a:r>
            <a:r>
              <a:rPr lang="ru-RU" sz="3200" b="1" i="1" dirty="0"/>
              <a:t>это когда мы прощаем наших обидчиков, избавляемся от обид , сидевших внутри нас.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Обида-</a:t>
            </a:r>
            <a:r>
              <a:rPr lang="ru-RU" sz="3200" b="1" i="1" dirty="0"/>
              <a:t>это состояние души, негативная эмоция, которая доставляет боли больше тому, кто обижается и носит в себе эту обиду.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88913"/>
            <a:ext cx="7485063" cy="2333626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584325" y="936625"/>
            <a:ext cx="7485063" cy="4786313"/>
          </a:xfrm>
          <a:ln/>
        </p:spPr>
        <p:txBody>
          <a:bodyPr>
            <a:normAutofit fontScale="85000" lnSpcReduction="20000"/>
          </a:bodyPr>
          <a:lstStyle/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/>
              <a:t>Цели: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Выяснить</a:t>
            </a:r>
            <a:r>
              <a:rPr lang="ru-RU" sz="4400" b="1" dirty="0" smtClean="0"/>
              <a:t>, что такое обида, </a:t>
            </a:r>
            <a:r>
              <a:rPr lang="ru-RU" sz="4400" b="1" dirty="0" smtClean="0"/>
              <a:t>узнать происхождение </a:t>
            </a:r>
            <a:r>
              <a:rPr lang="ru-RU" sz="4400" b="1" dirty="0" smtClean="0"/>
              <a:t>и значение  слова «обида</a:t>
            </a:r>
            <a:r>
              <a:rPr lang="ru-RU" sz="4400" b="1" dirty="0" smtClean="0"/>
              <a:t>».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 </a:t>
            </a:r>
            <a:r>
              <a:rPr lang="ru-RU" sz="4400" b="1" dirty="0" smtClean="0"/>
              <a:t>Узнать </a:t>
            </a:r>
            <a:r>
              <a:rPr lang="ru-RU" sz="4400" b="1" dirty="0"/>
              <a:t>какой я , когда обиженный</a:t>
            </a:r>
            <a:r>
              <a:rPr lang="ru-RU" sz="4400" b="1" dirty="0" smtClean="0"/>
              <a:t>.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 </a:t>
            </a:r>
            <a:r>
              <a:rPr lang="ru-RU" sz="4400" b="1" dirty="0" smtClean="0"/>
              <a:t>Узнать </a:t>
            </a:r>
            <a:r>
              <a:rPr lang="ru-RU" sz="4400" b="1" dirty="0"/>
              <a:t>к чему приводят обиды</a:t>
            </a:r>
            <a:r>
              <a:rPr lang="ru-RU" sz="4400" b="1" dirty="0" smtClean="0"/>
              <a:t>.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 </a:t>
            </a:r>
            <a:r>
              <a:rPr lang="ru-RU" sz="4400" b="1" dirty="0" smtClean="0"/>
              <a:t>Научиться </a:t>
            </a:r>
            <a:r>
              <a:rPr lang="ru-RU" sz="4400" b="1" dirty="0"/>
              <a:t>прощать</a:t>
            </a:r>
            <a:r>
              <a:rPr lang="ru-RU" b="1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25" y="4392613"/>
            <a:ext cx="1871663" cy="2436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/>
          <a:lstStyle/>
          <a:p>
            <a:r>
              <a:rPr lang="ru-RU" b="1" dirty="0" smtClean="0"/>
              <a:t>Значение слова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7072362" cy="500066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Обида</a:t>
            </a:r>
            <a:r>
              <a:rPr lang="ru-RU" sz="4000" b="1" dirty="0" smtClean="0">
                <a:solidFill>
                  <a:schemeClr val="tx1"/>
                </a:solidFill>
              </a:rPr>
              <a:t> – несправедливо причиненное огорчение, оскорбление.</a:t>
            </a:r>
          </a:p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Обида</a:t>
            </a:r>
            <a:r>
              <a:rPr lang="ru-RU" sz="4000" b="1" dirty="0" smtClean="0">
                <a:solidFill>
                  <a:schemeClr val="tx1"/>
                </a:solidFill>
              </a:rPr>
              <a:t> – чувство, вызванное огорчением.</a:t>
            </a:r>
          </a:p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Обида</a:t>
            </a:r>
            <a:r>
              <a:rPr lang="ru-RU" sz="4000" b="1" dirty="0" smtClean="0">
                <a:solidFill>
                  <a:schemeClr val="tx1"/>
                </a:solidFill>
              </a:rPr>
              <a:t> – досадный, неприятный случай.</a:t>
            </a:r>
          </a:p>
          <a:p>
            <a:pPr algn="l"/>
            <a:endParaRPr lang="ru-RU" dirty="0"/>
          </a:p>
        </p:txBody>
      </p:sp>
      <p:pic>
        <p:nvPicPr>
          <p:cNvPr id="6148" name="Picture 4" descr="http://books.iqbuy.ru/img/books/9785/48/80/07/27/978548800727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1668409" cy="2457441"/>
          </a:xfrm>
          <a:prstGeom prst="rect">
            <a:avLst/>
          </a:prstGeom>
          <a:noFill/>
        </p:spPr>
      </p:pic>
      <p:pic>
        <p:nvPicPr>
          <p:cNvPr id="6150" name="Picture 6" descr="http://olganazar1.ucoz.ru/_si/0/0343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0581">
            <a:off x="7153318" y="3135443"/>
            <a:ext cx="1764288" cy="231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Слова синонимы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72188" cy="3543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sz="5200" b="1" dirty="0" smtClean="0">
                <a:solidFill>
                  <a:srgbClr val="C00000"/>
                </a:solidFill>
              </a:rPr>
              <a:t>ОБИДА </a:t>
            </a:r>
            <a:r>
              <a:rPr lang="ru-RU" sz="5200" b="1" dirty="0" smtClean="0"/>
              <a:t>– огорчение </a:t>
            </a:r>
          </a:p>
          <a:p>
            <a:pPr eaLnBrk="1" hangingPunct="1">
              <a:buFontTx/>
              <a:buNone/>
            </a:pPr>
            <a:r>
              <a:rPr lang="ru-RU" sz="5200" b="1" dirty="0" smtClean="0"/>
              <a:t>– оскорбление</a:t>
            </a:r>
          </a:p>
          <a:p>
            <a:pPr eaLnBrk="1" hangingPunct="1">
              <a:buFontTx/>
              <a:buNone/>
            </a:pPr>
            <a:r>
              <a:rPr lang="ru-RU" sz="5200" b="1" dirty="0" smtClean="0"/>
              <a:t> – досада</a:t>
            </a:r>
          </a:p>
          <a:p>
            <a:pPr eaLnBrk="1" hangingPunct="1">
              <a:buFontTx/>
              <a:buNone/>
            </a:pPr>
            <a:r>
              <a:rPr lang="ru-RU" sz="5200" b="1" dirty="0" smtClean="0"/>
              <a:t> – несправедливость</a:t>
            </a:r>
          </a:p>
          <a:p>
            <a:pPr eaLnBrk="1" hangingPunct="1">
              <a:buFontTx/>
              <a:buNone/>
            </a:pPr>
            <a:r>
              <a:rPr lang="ru-RU" sz="5200" b="1" dirty="0" smtClean="0"/>
              <a:t> – боль                        </a:t>
            </a:r>
          </a:p>
        </p:txBody>
      </p:sp>
      <p:pic>
        <p:nvPicPr>
          <p:cNvPr id="4098" name="Picture 2" descr="http://www.ruslania.com/pictures/big/978517072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4995">
            <a:off x="6072486" y="3006694"/>
            <a:ext cx="2301531" cy="334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A66A-4E3E-419A-AE85-69EDB912E808}" type="slidenum">
              <a:rPr lang="ru-RU"/>
              <a:pPr/>
              <a:t>7</a:t>
            </a:fld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</a:rPr>
              <a:t>ортрет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</a:rPr>
              <a:t>обиды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Обида наваливается, раздувается, мучает, жжет, не отпускает;</a:t>
            </a:r>
          </a:p>
          <a:p>
            <a:r>
              <a:rPr lang="ru-RU" b="1" dirty="0"/>
              <a:t>Обида проходит, растет, глотается, жжет, заглушается, просветляется;</a:t>
            </a:r>
          </a:p>
          <a:p>
            <a:r>
              <a:rPr lang="ru-RU" b="1" dirty="0"/>
              <a:t>Обида просыпается, кипит, остывает, улетучивается.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31925" y="360363"/>
            <a:ext cx="7405688" cy="1471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31925" y="1849438"/>
            <a:ext cx="7405688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-622300"/>
            <a:ext cx="7496175" cy="479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100" y="-187325"/>
            <a:ext cx="7486650" cy="2058988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Умеем ли мы прощать?</a:t>
            </a:r>
            <a:br>
              <a:rPr lang="ru-RU"/>
            </a:br>
            <a:r>
              <a:rPr lang="ru-RU"/>
              <a:t>Всё ли мы можем простить?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96988" y="431800"/>
            <a:ext cx="7847012" cy="568801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/>
              <a:t>1. Когда говорят слово прости?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/>
              <a:t>2.Расскажите, а вы когда нибудь чувствовали в душе обиду?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/>
              <a:t>3. Легко ли человеку жить с обидой?</a:t>
            </a:r>
          </a:p>
          <a:p>
            <a:pPr indent="-33655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38" y="4608513"/>
            <a:ext cx="2016125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-188913"/>
            <a:ext cx="7483475" cy="2330451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2735263" y="1223963"/>
            <a:ext cx="7483475" cy="4784725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/>
              <a:t>Я обиженный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3019425" y="2160588"/>
            <a:ext cx="369888" cy="1079500"/>
          </a:xfrm>
          <a:prstGeom prst="line">
            <a:avLst/>
          </a:prstGeom>
          <a:noFill/>
          <a:ln w="4680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84325" y="3455988"/>
            <a:ext cx="2592388" cy="79057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Что я чувствую?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048375" y="2160588"/>
            <a:ext cx="719138" cy="1008062"/>
          </a:xfrm>
          <a:prstGeom prst="line">
            <a:avLst/>
          </a:prstGeom>
          <a:noFill/>
          <a:ln w="4680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011863" y="3384550"/>
            <a:ext cx="2987675" cy="792163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Как я отношусь к другим?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655763" y="4679950"/>
            <a:ext cx="2663825" cy="1584325"/>
          </a:xfrm>
          <a:prstGeom prst="roundRect">
            <a:avLst>
              <a:gd name="adj" fmla="val 97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обиду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грусть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разочарование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119813" y="4679950"/>
            <a:ext cx="2592387" cy="1584325"/>
          </a:xfrm>
          <a:prstGeom prst="roundRect">
            <a:avLst>
              <a:gd name="adj" fmla="val 97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злюсь на окружающих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не разговариваю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* обижаюсь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34579</TotalTime>
  <Words>421</Words>
  <Application>Microsoft Office PowerPoint</Application>
  <PresentationFormat>Экран (4:3)</PresentationFormat>
  <Paragraphs>69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Times New Roman</vt:lpstr>
      <vt:lpstr>Corbel</vt:lpstr>
      <vt:lpstr>Arial Unicode MS</vt:lpstr>
      <vt:lpstr>Солнцестояние</vt:lpstr>
      <vt:lpstr>   Общение и источники преодоления обид.</vt:lpstr>
      <vt:lpstr>Слайд 2</vt:lpstr>
      <vt:lpstr>Слайд 3</vt:lpstr>
      <vt:lpstr>Слайд 4</vt:lpstr>
      <vt:lpstr>Значение слова</vt:lpstr>
      <vt:lpstr>Слова синонимы</vt:lpstr>
      <vt:lpstr> Портрет обиды</vt:lpstr>
      <vt:lpstr>Умеем ли мы прощать? Всё ли мы можем простить?</vt:lpstr>
      <vt:lpstr>Слайд 9</vt:lpstr>
      <vt:lpstr>Слайд 10</vt:lpstr>
      <vt:lpstr>Слайд 11</vt:lpstr>
      <vt:lpstr>Вывод:</vt:lpstr>
      <vt:lpstr>Ответим на вопросы.</vt:lpstr>
      <vt:lpstr>Правила дружбы:</vt:lpstr>
      <vt:lpstr>Вывод.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777</cp:lastModifiedBy>
  <cp:revision>11</cp:revision>
  <cp:lastPrinted>1601-01-01T00:00:00Z</cp:lastPrinted>
  <dcterms:created xsi:type="dcterms:W3CDTF">1601-01-01T00:00:00Z</dcterms:created>
  <dcterms:modified xsi:type="dcterms:W3CDTF">2017-04-03T07:37:48Z</dcterms:modified>
</cp:coreProperties>
</file>