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7" r:id="rId4"/>
    <p:sldId id="262" r:id="rId5"/>
    <p:sldId id="263" r:id="rId6"/>
    <p:sldId id="265" r:id="rId7"/>
    <p:sldId id="282" r:id="rId8"/>
    <p:sldId id="268" r:id="rId9"/>
    <p:sldId id="272" r:id="rId10"/>
    <p:sldId id="273" r:id="rId11"/>
    <p:sldId id="269" r:id="rId12"/>
    <p:sldId id="270" r:id="rId13"/>
    <p:sldId id="271" r:id="rId14"/>
    <p:sldId id="277" r:id="rId15"/>
    <p:sldId id="260" r:id="rId16"/>
    <p:sldId id="259" r:id="rId17"/>
    <p:sldId id="26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878" autoAdjust="0"/>
  </p:normalViewPr>
  <p:slideViewPr>
    <p:cSldViewPr>
      <p:cViewPr varScale="1">
        <p:scale>
          <a:sx n="73" d="100"/>
          <a:sy n="73" d="100"/>
        </p:scale>
        <p:origin x="173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6C0604-3A6B-4D5E-A164-13B1DEB27F60}" type="doc">
      <dgm:prSet loTypeId="urn:microsoft.com/office/officeart/2005/8/layout/hierarchy4" loCatId="hierarchy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7A3BC1C-93DA-4B5D-82F8-00184A8DADC3}">
      <dgm:prSet phldrT="[Текст]" custT="1"/>
      <dgm:spPr/>
      <dgm:t>
        <a:bodyPr/>
        <a:lstStyle/>
        <a:p>
          <a:r>
            <a:rPr lang="ru-RU" sz="3200" dirty="0"/>
            <a:t>Подпрограммы в Паскале</a:t>
          </a:r>
        </a:p>
      </dgm:t>
    </dgm:pt>
    <dgm:pt modelId="{85A82765-3654-4B80-A40C-D422978F33C8}" type="parTrans" cxnId="{890B54ED-F7B4-415C-8C6E-DAF368E3FC84}">
      <dgm:prSet/>
      <dgm:spPr/>
      <dgm:t>
        <a:bodyPr/>
        <a:lstStyle/>
        <a:p>
          <a:endParaRPr lang="ru-RU" sz="3200"/>
        </a:p>
      </dgm:t>
    </dgm:pt>
    <dgm:pt modelId="{DAEB1EB2-6F72-4D97-B99A-A61C0EABAF3D}" type="sibTrans" cxnId="{890B54ED-F7B4-415C-8C6E-DAF368E3FC84}">
      <dgm:prSet/>
      <dgm:spPr/>
      <dgm:t>
        <a:bodyPr/>
        <a:lstStyle/>
        <a:p>
          <a:endParaRPr lang="ru-RU" sz="3200"/>
        </a:p>
      </dgm:t>
    </dgm:pt>
    <dgm:pt modelId="{BE67A1F4-843A-4FBA-8CB4-1F8F37FA4A06}">
      <dgm:prSet phldrT="[Текст]" custT="1"/>
      <dgm:spPr/>
      <dgm:t>
        <a:bodyPr/>
        <a:lstStyle/>
        <a:p>
          <a:r>
            <a:rPr lang="ru-RU" sz="3200" dirty="0"/>
            <a:t>Процедуры</a:t>
          </a:r>
        </a:p>
      </dgm:t>
    </dgm:pt>
    <dgm:pt modelId="{3E43F7EB-42B0-4168-A50D-38CEC73244B0}" type="parTrans" cxnId="{31B648F3-91BC-4175-BEA8-E56990AAC7FD}">
      <dgm:prSet/>
      <dgm:spPr/>
      <dgm:t>
        <a:bodyPr/>
        <a:lstStyle/>
        <a:p>
          <a:endParaRPr lang="ru-RU" sz="3200"/>
        </a:p>
      </dgm:t>
    </dgm:pt>
    <dgm:pt modelId="{80C549F5-FA62-46C2-9139-357B00E13EFC}" type="sibTrans" cxnId="{31B648F3-91BC-4175-BEA8-E56990AAC7FD}">
      <dgm:prSet/>
      <dgm:spPr/>
      <dgm:t>
        <a:bodyPr/>
        <a:lstStyle/>
        <a:p>
          <a:endParaRPr lang="ru-RU" sz="3200"/>
        </a:p>
      </dgm:t>
    </dgm:pt>
    <dgm:pt modelId="{5E2E5F2A-F91A-4EAB-B5CF-6CAC7C00EEB5}">
      <dgm:prSet phldrT="[Текст]" custT="1"/>
      <dgm:spPr/>
      <dgm:t>
        <a:bodyPr/>
        <a:lstStyle/>
        <a:p>
          <a:r>
            <a:rPr lang="ru-RU" sz="3200" dirty="0"/>
            <a:t>Функции</a:t>
          </a:r>
        </a:p>
      </dgm:t>
    </dgm:pt>
    <dgm:pt modelId="{B7F4797C-AF81-403A-8706-E973C28F1AB7}" type="parTrans" cxnId="{CC1D5AAE-58A7-4773-B16A-79C8513D15C8}">
      <dgm:prSet/>
      <dgm:spPr/>
      <dgm:t>
        <a:bodyPr/>
        <a:lstStyle/>
        <a:p>
          <a:endParaRPr lang="ru-RU" sz="3200"/>
        </a:p>
      </dgm:t>
    </dgm:pt>
    <dgm:pt modelId="{22A4267C-51B9-40FE-8EA2-70C4BEF5EB52}" type="sibTrans" cxnId="{CC1D5AAE-58A7-4773-B16A-79C8513D15C8}">
      <dgm:prSet/>
      <dgm:spPr/>
      <dgm:t>
        <a:bodyPr/>
        <a:lstStyle/>
        <a:p>
          <a:endParaRPr lang="ru-RU" sz="3200"/>
        </a:p>
      </dgm:t>
    </dgm:pt>
    <dgm:pt modelId="{98E565DE-B1F2-4AFC-9F9A-85F81FBD3716}" type="pres">
      <dgm:prSet presAssocID="{126C0604-3A6B-4D5E-A164-13B1DEB27F6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3114211-F273-44F0-B476-A7F8A613B511}" type="pres">
      <dgm:prSet presAssocID="{67A3BC1C-93DA-4B5D-82F8-00184A8DADC3}" presName="vertOne" presStyleCnt="0"/>
      <dgm:spPr/>
    </dgm:pt>
    <dgm:pt modelId="{5CC72DCA-09AD-45B6-81EE-0BA21E86E63C}" type="pres">
      <dgm:prSet presAssocID="{67A3BC1C-93DA-4B5D-82F8-00184A8DADC3}" presName="txOne" presStyleLbl="node0" presStyleIdx="0" presStyleCnt="1">
        <dgm:presLayoutVars>
          <dgm:chPref val="3"/>
        </dgm:presLayoutVars>
      </dgm:prSet>
      <dgm:spPr/>
    </dgm:pt>
    <dgm:pt modelId="{5399447E-892E-4D12-B882-AC7E88D821C4}" type="pres">
      <dgm:prSet presAssocID="{67A3BC1C-93DA-4B5D-82F8-00184A8DADC3}" presName="parTransOne" presStyleCnt="0"/>
      <dgm:spPr/>
    </dgm:pt>
    <dgm:pt modelId="{B1A8E5EB-D2C9-4686-A05B-A57D9DDF6327}" type="pres">
      <dgm:prSet presAssocID="{67A3BC1C-93DA-4B5D-82F8-00184A8DADC3}" presName="horzOne" presStyleCnt="0"/>
      <dgm:spPr/>
    </dgm:pt>
    <dgm:pt modelId="{3D6D099A-9435-4D01-BA29-8B5236C66877}" type="pres">
      <dgm:prSet presAssocID="{BE67A1F4-843A-4FBA-8CB4-1F8F37FA4A06}" presName="vertTwo" presStyleCnt="0"/>
      <dgm:spPr/>
    </dgm:pt>
    <dgm:pt modelId="{3F3065C1-F884-45D6-8079-B960C97C11AE}" type="pres">
      <dgm:prSet presAssocID="{BE67A1F4-843A-4FBA-8CB4-1F8F37FA4A06}" presName="txTwo" presStyleLbl="node2" presStyleIdx="0" presStyleCnt="2">
        <dgm:presLayoutVars>
          <dgm:chPref val="3"/>
        </dgm:presLayoutVars>
      </dgm:prSet>
      <dgm:spPr/>
    </dgm:pt>
    <dgm:pt modelId="{5147AD64-D457-4ABF-96A6-DA3FB5CBDFA2}" type="pres">
      <dgm:prSet presAssocID="{BE67A1F4-843A-4FBA-8CB4-1F8F37FA4A06}" presName="horzTwo" presStyleCnt="0"/>
      <dgm:spPr/>
    </dgm:pt>
    <dgm:pt modelId="{4551BEEE-3FF8-4775-8F7A-394A696D5405}" type="pres">
      <dgm:prSet presAssocID="{80C549F5-FA62-46C2-9139-357B00E13EFC}" presName="sibSpaceTwo" presStyleCnt="0"/>
      <dgm:spPr/>
    </dgm:pt>
    <dgm:pt modelId="{FBDBB4F1-6A44-4BA7-8F01-5EB129B93AAE}" type="pres">
      <dgm:prSet presAssocID="{5E2E5F2A-F91A-4EAB-B5CF-6CAC7C00EEB5}" presName="vertTwo" presStyleCnt="0"/>
      <dgm:spPr/>
    </dgm:pt>
    <dgm:pt modelId="{9053A8E8-3CB3-443F-8292-04FC42F43E39}" type="pres">
      <dgm:prSet presAssocID="{5E2E5F2A-F91A-4EAB-B5CF-6CAC7C00EEB5}" presName="txTwo" presStyleLbl="node2" presStyleIdx="1" presStyleCnt="2">
        <dgm:presLayoutVars>
          <dgm:chPref val="3"/>
        </dgm:presLayoutVars>
      </dgm:prSet>
      <dgm:spPr/>
    </dgm:pt>
    <dgm:pt modelId="{DDFB38A5-CAF1-46D6-9205-CE7406E370D8}" type="pres">
      <dgm:prSet presAssocID="{5E2E5F2A-F91A-4EAB-B5CF-6CAC7C00EEB5}" presName="horzTwo" presStyleCnt="0"/>
      <dgm:spPr/>
    </dgm:pt>
  </dgm:ptLst>
  <dgm:cxnLst>
    <dgm:cxn modelId="{88446E85-F6E4-4775-819A-374C44838B7A}" type="presOf" srcId="{5E2E5F2A-F91A-4EAB-B5CF-6CAC7C00EEB5}" destId="{9053A8E8-3CB3-443F-8292-04FC42F43E39}" srcOrd="0" destOrd="0" presId="urn:microsoft.com/office/officeart/2005/8/layout/hierarchy4"/>
    <dgm:cxn modelId="{84E13387-37B4-4D14-AC4F-73991FAB1059}" type="presOf" srcId="{126C0604-3A6B-4D5E-A164-13B1DEB27F60}" destId="{98E565DE-B1F2-4AFC-9F9A-85F81FBD3716}" srcOrd="0" destOrd="0" presId="urn:microsoft.com/office/officeart/2005/8/layout/hierarchy4"/>
    <dgm:cxn modelId="{CC1D5AAE-58A7-4773-B16A-79C8513D15C8}" srcId="{67A3BC1C-93DA-4B5D-82F8-00184A8DADC3}" destId="{5E2E5F2A-F91A-4EAB-B5CF-6CAC7C00EEB5}" srcOrd="1" destOrd="0" parTransId="{B7F4797C-AF81-403A-8706-E973C28F1AB7}" sibTransId="{22A4267C-51B9-40FE-8EA2-70C4BEF5EB52}"/>
    <dgm:cxn modelId="{BAA1EDCE-9DF8-4FC1-ACB9-7319B84C9DB6}" type="presOf" srcId="{BE67A1F4-843A-4FBA-8CB4-1F8F37FA4A06}" destId="{3F3065C1-F884-45D6-8079-B960C97C11AE}" srcOrd="0" destOrd="0" presId="urn:microsoft.com/office/officeart/2005/8/layout/hierarchy4"/>
    <dgm:cxn modelId="{006155D8-E690-419E-BD99-42EF0D357460}" type="presOf" srcId="{67A3BC1C-93DA-4B5D-82F8-00184A8DADC3}" destId="{5CC72DCA-09AD-45B6-81EE-0BA21E86E63C}" srcOrd="0" destOrd="0" presId="urn:microsoft.com/office/officeart/2005/8/layout/hierarchy4"/>
    <dgm:cxn modelId="{890B54ED-F7B4-415C-8C6E-DAF368E3FC84}" srcId="{126C0604-3A6B-4D5E-A164-13B1DEB27F60}" destId="{67A3BC1C-93DA-4B5D-82F8-00184A8DADC3}" srcOrd="0" destOrd="0" parTransId="{85A82765-3654-4B80-A40C-D422978F33C8}" sibTransId="{DAEB1EB2-6F72-4D97-B99A-A61C0EABAF3D}"/>
    <dgm:cxn modelId="{31B648F3-91BC-4175-BEA8-E56990AAC7FD}" srcId="{67A3BC1C-93DA-4B5D-82F8-00184A8DADC3}" destId="{BE67A1F4-843A-4FBA-8CB4-1F8F37FA4A06}" srcOrd="0" destOrd="0" parTransId="{3E43F7EB-42B0-4168-A50D-38CEC73244B0}" sibTransId="{80C549F5-FA62-46C2-9139-357B00E13EFC}"/>
    <dgm:cxn modelId="{7068C0B8-819B-440E-BEC2-E2BBAF32FDA9}" type="presParOf" srcId="{98E565DE-B1F2-4AFC-9F9A-85F81FBD3716}" destId="{83114211-F273-44F0-B476-A7F8A613B511}" srcOrd="0" destOrd="0" presId="urn:microsoft.com/office/officeart/2005/8/layout/hierarchy4"/>
    <dgm:cxn modelId="{8AE7B4BC-9E8F-475F-87AC-FECD119C8BAF}" type="presParOf" srcId="{83114211-F273-44F0-B476-A7F8A613B511}" destId="{5CC72DCA-09AD-45B6-81EE-0BA21E86E63C}" srcOrd="0" destOrd="0" presId="urn:microsoft.com/office/officeart/2005/8/layout/hierarchy4"/>
    <dgm:cxn modelId="{7E2F8BCB-70C8-403B-9B40-00B44608549C}" type="presParOf" srcId="{83114211-F273-44F0-B476-A7F8A613B511}" destId="{5399447E-892E-4D12-B882-AC7E88D821C4}" srcOrd="1" destOrd="0" presId="urn:microsoft.com/office/officeart/2005/8/layout/hierarchy4"/>
    <dgm:cxn modelId="{64922974-271C-4F4D-8307-6FF12FE9D590}" type="presParOf" srcId="{83114211-F273-44F0-B476-A7F8A613B511}" destId="{B1A8E5EB-D2C9-4686-A05B-A57D9DDF6327}" srcOrd="2" destOrd="0" presId="urn:microsoft.com/office/officeart/2005/8/layout/hierarchy4"/>
    <dgm:cxn modelId="{E3108803-DD5C-44F2-B208-EB6FEBEF5D0E}" type="presParOf" srcId="{B1A8E5EB-D2C9-4686-A05B-A57D9DDF6327}" destId="{3D6D099A-9435-4D01-BA29-8B5236C66877}" srcOrd="0" destOrd="0" presId="urn:microsoft.com/office/officeart/2005/8/layout/hierarchy4"/>
    <dgm:cxn modelId="{71251F43-9198-4BDF-A620-147A4D4B3D66}" type="presParOf" srcId="{3D6D099A-9435-4D01-BA29-8B5236C66877}" destId="{3F3065C1-F884-45D6-8079-B960C97C11AE}" srcOrd="0" destOrd="0" presId="urn:microsoft.com/office/officeart/2005/8/layout/hierarchy4"/>
    <dgm:cxn modelId="{344D2B1F-4736-4068-BAEE-F4E8E60A4A0E}" type="presParOf" srcId="{3D6D099A-9435-4D01-BA29-8B5236C66877}" destId="{5147AD64-D457-4ABF-96A6-DA3FB5CBDFA2}" srcOrd="1" destOrd="0" presId="urn:microsoft.com/office/officeart/2005/8/layout/hierarchy4"/>
    <dgm:cxn modelId="{C07753CC-2BAF-4C7E-B6E7-E53523E1FE48}" type="presParOf" srcId="{B1A8E5EB-D2C9-4686-A05B-A57D9DDF6327}" destId="{4551BEEE-3FF8-4775-8F7A-394A696D5405}" srcOrd="1" destOrd="0" presId="urn:microsoft.com/office/officeart/2005/8/layout/hierarchy4"/>
    <dgm:cxn modelId="{164F4D8F-D60F-47F3-B5C4-565F8B45D8A1}" type="presParOf" srcId="{B1A8E5EB-D2C9-4686-A05B-A57D9DDF6327}" destId="{FBDBB4F1-6A44-4BA7-8F01-5EB129B93AAE}" srcOrd="2" destOrd="0" presId="urn:microsoft.com/office/officeart/2005/8/layout/hierarchy4"/>
    <dgm:cxn modelId="{44BCB51B-828D-4F1B-B59D-D0485F5DFD3C}" type="presParOf" srcId="{FBDBB4F1-6A44-4BA7-8F01-5EB129B93AAE}" destId="{9053A8E8-3CB3-443F-8292-04FC42F43E39}" srcOrd="0" destOrd="0" presId="urn:microsoft.com/office/officeart/2005/8/layout/hierarchy4"/>
    <dgm:cxn modelId="{036E1641-F5F7-4884-8F87-6959D952933E}" type="presParOf" srcId="{FBDBB4F1-6A44-4BA7-8F01-5EB129B93AAE}" destId="{DDFB38A5-CAF1-46D6-9205-CE7406E370D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6C0604-3A6B-4D5E-A164-13B1DEB27F60}" type="doc">
      <dgm:prSet loTypeId="urn:microsoft.com/office/officeart/2005/8/layout/hierarchy4" loCatId="hierarchy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7A3BC1C-93DA-4B5D-82F8-00184A8DADC3}">
      <dgm:prSet phldrT="[Текст]" custT="1"/>
      <dgm:spPr/>
      <dgm:t>
        <a:bodyPr/>
        <a:lstStyle/>
        <a:p>
          <a:r>
            <a:rPr lang="ru-RU" sz="2400" b="1" dirty="0"/>
            <a:t>Формальные параметры</a:t>
          </a:r>
        </a:p>
      </dgm:t>
    </dgm:pt>
    <dgm:pt modelId="{85A82765-3654-4B80-A40C-D422978F33C8}" type="parTrans" cxnId="{890B54ED-F7B4-415C-8C6E-DAF368E3FC84}">
      <dgm:prSet/>
      <dgm:spPr/>
      <dgm:t>
        <a:bodyPr/>
        <a:lstStyle/>
        <a:p>
          <a:endParaRPr lang="ru-RU" sz="2000" b="1"/>
        </a:p>
      </dgm:t>
    </dgm:pt>
    <dgm:pt modelId="{DAEB1EB2-6F72-4D97-B99A-A61C0EABAF3D}" type="sibTrans" cxnId="{890B54ED-F7B4-415C-8C6E-DAF368E3FC84}">
      <dgm:prSet/>
      <dgm:spPr/>
      <dgm:t>
        <a:bodyPr/>
        <a:lstStyle/>
        <a:p>
          <a:endParaRPr lang="ru-RU" sz="2000" b="1"/>
        </a:p>
      </dgm:t>
    </dgm:pt>
    <dgm:pt modelId="{BE67A1F4-843A-4FBA-8CB4-1F8F37FA4A06}">
      <dgm:prSet phldrT="[Текст]" custT="1"/>
      <dgm:spPr/>
      <dgm:t>
        <a:bodyPr/>
        <a:lstStyle/>
        <a:p>
          <a:r>
            <a:rPr lang="ru-RU" sz="2400" b="1" dirty="0"/>
            <a:t>Параметры-значения</a:t>
          </a:r>
        </a:p>
      </dgm:t>
    </dgm:pt>
    <dgm:pt modelId="{3E43F7EB-42B0-4168-A50D-38CEC73244B0}" type="parTrans" cxnId="{31B648F3-91BC-4175-BEA8-E56990AAC7FD}">
      <dgm:prSet/>
      <dgm:spPr/>
      <dgm:t>
        <a:bodyPr/>
        <a:lstStyle/>
        <a:p>
          <a:endParaRPr lang="ru-RU" sz="2000" b="1"/>
        </a:p>
      </dgm:t>
    </dgm:pt>
    <dgm:pt modelId="{80C549F5-FA62-46C2-9139-357B00E13EFC}" type="sibTrans" cxnId="{31B648F3-91BC-4175-BEA8-E56990AAC7FD}">
      <dgm:prSet/>
      <dgm:spPr/>
      <dgm:t>
        <a:bodyPr/>
        <a:lstStyle/>
        <a:p>
          <a:endParaRPr lang="ru-RU" sz="2000" b="1"/>
        </a:p>
      </dgm:t>
    </dgm:pt>
    <dgm:pt modelId="{5E2E5F2A-F91A-4EAB-B5CF-6CAC7C00EEB5}">
      <dgm:prSet phldrT="[Текст]" custT="1"/>
      <dgm:spPr/>
      <dgm:t>
        <a:bodyPr/>
        <a:lstStyle/>
        <a:p>
          <a:r>
            <a:rPr lang="ru-RU" sz="2400" b="1" dirty="0"/>
            <a:t>Параметры-переменные</a:t>
          </a:r>
        </a:p>
      </dgm:t>
    </dgm:pt>
    <dgm:pt modelId="{B7F4797C-AF81-403A-8706-E973C28F1AB7}" type="parTrans" cxnId="{CC1D5AAE-58A7-4773-B16A-79C8513D15C8}">
      <dgm:prSet/>
      <dgm:spPr/>
      <dgm:t>
        <a:bodyPr/>
        <a:lstStyle/>
        <a:p>
          <a:endParaRPr lang="ru-RU" sz="2000" b="1"/>
        </a:p>
      </dgm:t>
    </dgm:pt>
    <dgm:pt modelId="{22A4267C-51B9-40FE-8EA2-70C4BEF5EB52}" type="sibTrans" cxnId="{CC1D5AAE-58A7-4773-B16A-79C8513D15C8}">
      <dgm:prSet/>
      <dgm:spPr/>
      <dgm:t>
        <a:bodyPr/>
        <a:lstStyle/>
        <a:p>
          <a:endParaRPr lang="ru-RU" sz="2000" b="1"/>
        </a:p>
      </dgm:t>
    </dgm:pt>
    <dgm:pt modelId="{98E565DE-B1F2-4AFC-9F9A-85F81FBD3716}" type="pres">
      <dgm:prSet presAssocID="{126C0604-3A6B-4D5E-A164-13B1DEB27F6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3114211-F273-44F0-B476-A7F8A613B511}" type="pres">
      <dgm:prSet presAssocID="{67A3BC1C-93DA-4B5D-82F8-00184A8DADC3}" presName="vertOne" presStyleCnt="0"/>
      <dgm:spPr/>
    </dgm:pt>
    <dgm:pt modelId="{5CC72DCA-09AD-45B6-81EE-0BA21E86E63C}" type="pres">
      <dgm:prSet presAssocID="{67A3BC1C-93DA-4B5D-82F8-00184A8DADC3}" presName="txOne" presStyleLbl="node0" presStyleIdx="0" presStyleCnt="1">
        <dgm:presLayoutVars>
          <dgm:chPref val="3"/>
        </dgm:presLayoutVars>
      </dgm:prSet>
      <dgm:spPr/>
    </dgm:pt>
    <dgm:pt modelId="{5399447E-892E-4D12-B882-AC7E88D821C4}" type="pres">
      <dgm:prSet presAssocID="{67A3BC1C-93DA-4B5D-82F8-00184A8DADC3}" presName="parTransOne" presStyleCnt="0"/>
      <dgm:spPr/>
    </dgm:pt>
    <dgm:pt modelId="{B1A8E5EB-D2C9-4686-A05B-A57D9DDF6327}" type="pres">
      <dgm:prSet presAssocID="{67A3BC1C-93DA-4B5D-82F8-00184A8DADC3}" presName="horzOne" presStyleCnt="0"/>
      <dgm:spPr/>
    </dgm:pt>
    <dgm:pt modelId="{3D6D099A-9435-4D01-BA29-8B5236C66877}" type="pres">
      <dgm:prSet presAssocID="{BE67A1F4-843A-4FBA-8CB4-1F8F37FA4A06}" presName="vertTwo" presStyleCnt="0"/>
      <dgm:spPr/>
    </dgm:pt>
    <dgm:pt modelId="{3F3065C1-F884-45D6-8079-B960C97C11AE}" type="pres">
      <dgm:prSet presAssocID="{BE67A1F4-843A-4FBA-8CB4-1F8F37FA4A06}" presName="txTwo" presStyleLbl="node2" presStyleIdx="0" presStyleCnt="2">
        <dgm:presLayoutVars>
          <dgm:chPref val="3"/>
        </dgm:presLayoutVars>
      </dgm:prSet>
      <dgm:spPr/>
    </dgm:pt>
    <dgm:pt modelId="{5147AD64-D457-4ABF-96A6-DA3FB5CBDFA2}" type="pres">
      <dgm:prSet presAssocID="{BE67A1F4-843A-4FBA-8CB4-1F8F37FA4A06}" presName="horzTwo" presStyleCnt="0"/>
      <dgm:spPr/>
    </dgm:pt>
    <dgm:pt modelId="{4551BEEE-3FF8-4775-8F7A-394A696D5405}" type="pres">
      <dgm:prSet presAssocID="{80C549F5-FA62-46C2-9139-357B00E13EFC}" presName="sibSpaceTwo" presStyleCnt="0"/>
      <dgm:spPr/>
    </dgm:pt>
    <dgm:pt modelId="{FBDBB4F1-6A44-4BA7-8F01-5EB129B93AAE}" type="pres">
      <dgm:prSet presAssocID="{5E2E5F2A-F91A-4EAB-B5CF-6CAC7C00EEB5}" presName="vertTwo" presStyleCnt="0"/>
      <dgm:spPr/>
    </dgm:pt>
    <dgm:pt modelId="{9053A8E8-3CB3-443F-8292-04FC42F43E39}" type="pres">
      <dgm:prSet presAssocID="{5E2E5F2A-F91A-4EAB-B5CF-6CAC7C00EEB5}" presName="txTwo" presStyleLbl="node2" presStyleIdx="1" presStyleCnt="2">
        <dgm:presLayoutVars>
          <dgm:chPref val="3"/>
        </dgm:presLayoutVars>
      </dgm:prSet>
      <dgm:spPr/>
    </dgm:pt>
    <dgm:pt modelId="{DDFB38A5-CAF1-46D6-9205-CE7406E370D8}" type="pres">
      <dgm:prSet presAssocID="{5E2E5F2A-F91A-4EAB-B5CF-6CAC7C00EEB5}" presName="horzTwo" presStyleCnt="0"/>
      <dgm:spPr/>
    </dgm:pt>
  </dgm:ptLst>
  <dgm:cxnLst>
    <dgm:cxn modelId="{FC26C93A-898C-4BD7-BB59-2B6451574D8D}" type="presOf" srcId="{126C0604-3A6B-4D5E-A164-13B1DEB27F60}" destId="{98E565DE-B1F2-4AFC-9F9A-85F81FBD3716}" srcOrd="0" destOrd="0" presId="urn:microsoft.com/office/officeart/2005/8/layout/hierarchy4"/>
    <dgm:cxn modelId="{E26E2A62-56F6-4AD1-A495-9F357B8FF8EE}" type="presOf" srcId="{67A3BC1C-93DA-4B5D-82F8-00184A8DADC3}" destId="{5CC72DCA-09AD-45B6-81EE-0BA21E86E63C}" srcOrd="0" destOrd="0" presId="urn:microsoft.com/office/officeart/2005/8/layout/hierarchy4"/>
    <dgm:cxn modelId="{4E15D162-6AED-4979-8074-FF1C0BC5A982}" type="presOf" srcId="{BE67A1F4-843A-4FBA-8CB4-1F8F37FA4A06}" destId="{3F3065C1-F884-45D6-8079-B960C97C11AE}" srcOrd="0" destOrd="0" presId="urn:microsoft.com/office/officeart/2005/8/layout/hierarchy4"/>
    <dgm:cxn modelId="{CC1D5AAE-58A7-4773-B16A-79C8513D15C8}" srcId="{67A3BC1C-93DA-4B5D-82F8-00184A8DADC3}" destId="{5E2E5F2A-F91A-4EAB-B5CF-6CAC7C00EEB5}" srcOrd="1" destOrd="0" parTransId="{B7F4797C-AF81-403A-8706-E973C28F1AB7}" sibTransId="{22A4267C-51B9-40FE-8EA2-70C4BEF5EB52}"/>
    <dgm:cxn modelId="{3DD3C8E1-FB0D-4DC0-A0D7-C5AE3A6C8BC3}" type="presOf" srcId="{5E2E5F2A-F91A-4EAB-B5CF-6CAC7C00EEB5}" destId="{9053A8E8-3CB3-443F-8292-04FC42F43E39}" srcOrd="0" destOrd="0" presId="urn:microsoft.com/office/officeart/2005/8/layout/hierarchy4"/>
    <dgm:cxn modelId="{890B54ED-F7B4-415C-8C6E-DAF368E3FC84}" srcId="{126C0604-3A6B-4D5E-A164-13B1DEB27F60}" destId="{67A3BC1C-93DA-4B5D-82F8-00184A8DADC3}" srcOrd="0" destOrd="0" parTransId="{85A82765-3654-4B80-A40C-D422978F33C8}" sibTransId="{DAEB1EB2-6F72-4D97-B99A-A61C0EABAF3D}"/>
    <dgm:cxn modelId="{31B648F3-91BC-4175-BEA8-E56990AAC7FD}" srcId="{67A3BC1C-93DA-4B5D-82F8-00184A8DADC3}" destId="{BE67A1F4-843A-4FBA-8CB4-1F8F37FA4A06}" srcOrd="0" destOrd="0" parTransId="{3E43F7EB-42B0-4168-A50D-38CEC73244B0}" sibTransId="{80C549F5-FA62-46C2-9139-357B00E13EFC}"/>
    <dgm:cxn modelId="{B6B7109F-F7DC-4AC4-8DE5-FF19310803BF}" type="presParOf" srcId="{98E565DE-B1F2-4AFC-9F9A-85F81FBD3716}" destId="{83114211-F273-44F0-B476-A7F8A613B511}" srcOrd="0" destOrd="0" presId="urn:microsoft.com/office/officeart/2005/8/layout/hierarchy4"/>
    <dgm:cxn modelId="{7A34814B-346B-4E8D-BF48-AEBF175FE606}" type="presParOf" srcId="{83114211-F273-44F0-B476-A7F8A613B511}" destId="{5CC72DCA-09AD-45B6-81EE-0BA21E86E63C}" srcOrd="0" destOrd="0" presId="urn:microsoft.com/office/officeart/2005/8/layout/hierarchy4"/>
    <dgm:cxn modelId="{2C788CA8-17E5-4634-8672-B47F1588D7A7}" type="presParOf" srcId="{83114211-F273-44F0-B476-A7F8A613B511}" destId="{5399447E-892E-4D12-B882-AC7E88D821C4}" srcOrd="1" destOrd="0" presId="urn:microsoft.com/office/officeart/2005/8/layout/hierarchy4"/>
    <dgm:cxn modelId="{8844BA56-E469-4136-A36B-C8510131DF20}" type="presParOf" srcId="{83114211-F273-44F0-B476-A7F8A613B511}" destId="{B1A8E5EB-D2C9-4686-A05B-A57D9DDF6327}" srcOrd="2" destOrd="0" presId="urn:microsoft.com/office/officeart/2005/8/layout/hierarchy4"/>
    <dgm:cxn modelId="{64873D13-B61E-4694-906C-7E60D49C21F3}" type="presParOf" srcId="{B1A8E5EB-D2C9-4686-A05B-A57D9DDF6327}" destId="{3D6D099A-9435-4D01-BA29-8B5236C66877}" srcOrd="0" destOrd="0" presId="urn:microsoft.com/office/officeart/2005/8/layout/hierarchy4"/>
    <dgm:cxn modelId="{05A1BBF6-E156-494A-8084-5610D65CC81D}" type="presParOf" srcId="{3D6D099A-9435-4D01-BA29-8B5236C66877}" destId="{3F3065C1-F884-45D6-8079-B960C97C11AE}" srcOrd="0" destOrd="0" presId="urn:microsoft.com/office/officeart/2005/8/layout/hierarchy4"/>
    <dgm:cxn modelId="{40E08231-A73B-4D3B-9874-C3058A4EE20D}" type="presParOf" srcId="{3D6D099A-9435-4D01-BA29-8B5236C66877}" destId="{5147AD64-D457-4ABF-96A6-DA3FB5CBDFA2}" srcOrd="1" destOrd="0" presId="urn:microsoft.com/office/officeart/2005/8/layout/hierarchy4"/>
    <dgm:cxn modelId="{DEB93908-D95D-4905-A912-7A112196C6BB}" type="presParOf" srcId="{B1A8E5EB-D2C9-4686-A05B-A57D9DDF6327}" destId="{4551BEEE-3FF8-4775-8F7A-394A696D5405}" srcOrd="1" destOrd="0" presId="urn:microsoft.com/office/officeart/2005/8/layout/hierarchy4"/>
    <dgm:cxn modelId="{4A27ABBC-3906-4BAA-B12E-FADDEE950EA0}" type="presParOf" srcId="{B1A8E5EB-D2C9-4686-A05B-A57D9DDF6327}" destId="{FBDBB4F1-6A44-4BA7-8F01-5EB129B93AAE}" srcOrd="2" destOrd="0" presId="urn:microsoft.com/office/officeart/2005/8/layout/hierarchy4"/>
    <dgm:cxn modelId="{DA3E74E8-835A-4348-A4B7-6256B45D0DB1}" type="presParOf" srcId="{FBDBB4F1-6A44-4BA7-8F01-5EB129B93AAE}" destId="{9053A8E8-3CB3-443F-8292-04FC42F43E39}" srcOrd="0" destOrd="0" presId="urn:microsoft.com/office/officeart/2005/8/layout/hierarchy4"/>
    <dgm:cxn modelId="{27DEAE69-6A6B-4490-A964-EC3027EEAE68}" type="presParOf" srcId="{FBDBB4F1-6A44-4BA7-8F01-5EB129B93AAE}" destId="{DDFB38A5-CAF1-46D6-9205-CE7406E370D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C72DCA-09AD-45B6-81EE-0BA21E86E63C}">
      <dsp:nvSpPr>
        <dsp:cNvPr id="0" name=""/>
        <dsp:cNvSpPr/>
      </dsp:nvSpPr>
      <dsp:spPr>
        <a:xfrm>
          <a:off x="2250" y="466"/>
          <a:ext cx="6091499" cy="11080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Подпрограммы в Паскале</a:t>
          </a:r>
        </a:p>
      </dsp:txBody>
      <dsp:txXfrm>
        <a:off x="34704" y="32920"/>
        <a:ext cx="6026591" cy="1043164"/>
      </dsp:txXfrm>
    </dsp:sp>
    <dsp:sp modelId="{3F3065C1-F884-45D6-8079-B960C97C11AE}">
      <dsp:nvSpPr>
        <dsp:cNvPr id="0" name=""/>
        <dsp:cNvSpPr/>
      </dsp:nvSpPr>
      <dsp:spPr>
        <a:xfrm>
          <a:off x="2250" y="1267725"/>
          <a:ext cx="2922984" cy="11080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Процедуры</a:t>
          </a:r>
        </a:p>
      </dsp:txBody>
      <dsp:txXfrm>
        <a:off x="34704" y="1300179"/>
        <a:ext cx="2858076" cy="1043164"/>
      </dsp:txXfrm>
    </dsp:sp>
    <dsp:sp modelId="{9053A8E8-3CB3-443F-8292-04FC42F43E39}">
      <dsp:nvSpPr>
        <dsp:cNvPr id="0" name=""/>
        <dsp:cNvSpPr/>
      </dsp:nvSpPr>
      <dsp:spPr>
        <a:xfrm>
          <a:off x="3170765" y="1267725"/>
          <a:ext cx="2922984" cy="11080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Функции</a:t>
          </a:r>
        </a:p>
      </dsp:txBody>
      <dsp:txXfrm>
        <a:off x="3203219" y="1300179"/>
        <a:ext cx="2858076" cy="10431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C72DCA-09AD-45B6-81EE-0BA21E86E63C}">
      <dsp:nvSpPr>
        <dsp:cNvPr id="0" name=""/>
        <dsp:cNvSpPr/>
      </dsp:nvSpPr>
      <dsp:spPr>
        <a:xfrm>
          <a:off x="3003" y="780"/>
          <a:ext cx="8130896" cy="6564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Формальные параметры</a:t>
          </a:r>
        </a:p>
      </dsp:txBody>
      <dsp:txXfrm>
        <a:off x="22228" y="20005"/>
        <a:ext cx="8092446" cy="617954"/>
      </dsp:txXfrm>
    </dsp:sp>
    <dsp:sp modelId="{3F3065C1-F884-45D6-8079-B960C97C11AE}">
      <dsp:nvSpPr>
        <dsp:cNvPr id="0" name=""/>
        <dsp:cNvSpPr/>
      </dsp:nvSpPr>
      <dsp:spPr>
        <a:xfrm>
          <a:off x="3003" y="854982"/>
          <a:ext cx="3901581" cy="6564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Параметры-значения</a:t>
          </a:r>
        </a:p>
      </dsp:txBody>
      <dsp:txXfrm>
        <a:off x="22228" y="874207"/>
        <a:ext cx="3863131" cy="617954"/>
      </dsp:txXfrm>
    </dsp:sp>
    <dsp:sp modelId="{9053A8E8-3CB3-443F-8292-04FC42F43E39}">
      <dsp:nvSpPr>
        <dsp:cNvPr id="0" name=""/>
        <dsp:cNvSpPr/>
      </dsp:nvSpPr>
      <dsp:spPr>
        <a:xfrm>
          <a:off x="4232318" y="854982"/>
          <a:ext cx="3901581" cy="6564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Параметры-переменные</a:t>
          </a:r>
        </a:p>
      </dsp:txBody>
      <dsp:txXfrm>
        <a:off x="4251543" y="874207"/>
        <a:ext cx="3863131" cy="6179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B6BAC-61FA-4EBC-9495-7E042DD58D78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E711D-6586-4693-85C4-0FD488F2B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282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Комментарии</a:t>
            </a:r>
          </a:p>
          <a:p>
            <a:r>
              <a:rPr lang="ru-RU" dirty="0"/>
              <a:t>Решение появляется пошагово</a:t>
            </a:r>
          </a:p>
          <a:p>
            <a:r>
              <a:rPr lang="ru-RU" dirty="0"/>
              <a:t>Гиперссылка – вызывает окно с определением вспомогательного алгоритма, окно убирается также </a:t>
            </a:r>
            <a:r>
              <a:rPr lang="ru-RU"/>
              <a:t>по щелчку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E711D-6586-4693-85C4-0FD488F2B0E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524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Ответ: длины сторон - 4, 5, 3. Периметр = 12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E711D-6586-4693-85C4-0FD488F2B0E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271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Комментарии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</a:t>
            </a:r>
            <a:r>
              <a:rPr lang="en-US" dirty="0"/>
              <a:t> </a:t>
            </a:r>
            <a:r>
              <a:rPr lang="ru-RU" dirty="0"/>
              <a:t>программе </a:t>
            </a:r>
            <a:r>
              <a:rPr lang="en-US" dirty="0"/>
              <a:t> PascalABC.net</a:t>
            </a:r>
            <a:r>
              <a:rPr lang="ru-RU" dirty="0"/>
              <a:t> можно вместо </a:t>
            </a:r>
            <a:r>
              <a:rPr lang="ru-RU" sz="1200" dirty="0"/>
              <a:t> </a:t>
            </a:r>
            <a:r>
              <a:rPr lang="ru-RU" sz="1200" i="1" dirty="0"/>
              <a:t>&lt;</a:t>
            </a:r>
            <a:r>
              <a:rPr lang="ru-RU" sz="1200" i="1" dirty="0" err="1"/>
              <a:t>имя_функции</a:t>
            </a:r>
            <a:r>
              <a:rPr lang="ru-RU" sz="1200" i="1" dirty="0"/>
              <a:t>&gt; := &lt;результат&gt;</a:t>
            </a:r>
            <a:r>
              <a:rPr lang="ru-RU" dirty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использовать 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result:=&lt;</a:t>
            </a:r>
            <a:r>
              <a:rPr lang="ru-RU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выражение-результат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</a:t>
            </a: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E711D-6586-4693-85C4-0FD488F2B0E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027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155222" y="0"/>
            <a:ext cx="7020000" cy="6858000"/>
          </a:xfrm>
          <a:prstGeom prst="rect">
            <a:avLst/>
          </a:prstGeom>
          <a:solidFill>
            <a:srgbClr val="00B0F0"/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155708" y="2285992"/>
            <a:ext cx="7020000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214546" y="857233"/>
            <a:ext cx="6572296" cy="3214709"/>
          </a:xfrm>
        </p:spPr>
        <p:txBody>
          <a:bodyPr anchor="b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214546" y="4214818"/>
            <a:ext cx="6572296" cy="1643074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000768"/>
            <a:ext cx="207167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400" b="1" cap="none" spc="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11 класс</a:t>
            </a: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6572264" y="214290"/>
            <a:ext cx="221457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400" b="0" cap="none" spc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Информатика</a:t>
            </a:r>
          </a:p>
        </p:txBody>
      </p:sp>
      <p:pic>
        <p:nvPicPr>
          <p:cNvPr id="1028" name="Picture 4" descr="C:\Ирина\фото\Выпускной\логотип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5929330"/>
            <a:ext cx="2075784" cy="678995"/>
          </a:xfrm>
          <a:prstGeom prst="rect">
            <a:avLst/>
          </a:prstGeom>
          <a:noFill/>
        </p:spPr>
      </p:pic>
      <p:pic>
        <p:nvPicPr>
          <p:cNvPr id="4" name="Picture 2" descr="D:\Documents and Settings\Администратор.HOME-FDD52612A3\Рабочий стол\Ирина_Раб стол\10 Презентации для Босовой\11 класс\11кл_лого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8" y="2285992"/>
            <a:ext cx="2158571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253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60438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pic>
        <p:nvPicPr>
          <p:cNvPr id="3" name="Объект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900" y="150790"/>
            <a:ext cx="810838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220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вал 3"/>
          <p:cNvSpPr/>
          <p:nvPr userDrawn="1"/>
        </p:nvSpPr>
        <p:spPr>
          <a:xfrm>
            <a:off x="8192129" y="194340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40092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Овал 4"/>
          <p:cNvSpPr/>
          <p:nvPr userDrawn="1"/>
        </p:nvSpPr>
        <p:spPr>
          <a:xfrm>
            <a:off x="8192129" y="194340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37187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6170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2071670" y="2285992"/>
            <a:ext cx="7072330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071670" y="857233"/>
            <a:ext cx="6715172" cy="3214709"/>
          </a:xfrm>
        </p:spPr>
        <p:txBody>
          <a:bodyPr anchor="b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071670" y="4214818"/>
            <a:ext cx="6715172" cy="1643074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2285992"/>
            <a:ext cx="2071670" cy="18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9065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5910280"/>
            <a:ext cx="9144000" cy="5000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71546"/>
            <a:ext cx="8352928" cy="4643470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2050" name="Picture 2" descr="C:\Documents and Settings\Администратор.HOME-FDD52612A3\Рабочий стол\земля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5016"/>
            <a:ext cx="862841" cy="85725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 userDrawn="1"/>
        </p:nvSpPr>
        <p:spPr>
          <a:xfrm>
            <a:off x="539552" y="260648"/>
            <a:ext cx="8352928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dirty="0"/>
              <a:t>Самое главное</a:t>
            </a:r>
          </a:p>
        </p:txBody>
      </p:sp>
    </p:spTree>
    <p:extLst>
      <p:ext uri="{BB962C8B-B14F-4D97-AF65-F5344CB8AC3E}">
        <p14:creationId xmlns:p14="http://schemas.microsoft.com/office/powerpoint/2010/main" val="44258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5910280"/>
            <a:ext cx="9144000" cy="5000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71546"/>
            <a:ext cx="8352928" cy="4643470"/>
          </a:xfrm>
        </p:spPr>
        <p:txBody>
          <a:bodyPr>
            <a:noAutofit/>
          </a:bodyPr>
          <a:lstStyle>
            <a:lvl1pPr marL="342900" indent="-342900">
              <a:buFont typeface="Wingdings" pitchFamily="2" charset="2"/>
              <a:buChar char="§"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2050" name="Picture 2" descr="C:\Documents and Settings\Администратор.HOME-FDD52612A3\Рабочий стол\земля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5016"/>
            <a:ext cx="862841" cy="85725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 userDrawn="1"/>
        </p:nvSpPr>
        <p:spPr>
          <a:xfrm>
            <a:off x="539552" y="260648"/>
            <a:ext cx="8352928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dirty="0"/>
              <a:t>Ключевые слова</a:t>
            </a:r>
          </a:p>
        </p:txBody>
      </p:sp>
    </p:spTree>
    <p:extLst>
      <p:ext uri="{BB962C8B-B14F-4D97-AF65-F5344CB8AC3E}">
        <p14:creationId xmlns:p14="http://schemas.microsoft.com/office/powerpoint/2010/main" val="2171857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5910280"/>
            <a:ext cx="9144000" cy="5000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352928" cy="562074"/>
          </a:xfrm>
        </p:spPr>
        <p:txBody>
          <a:bodyPr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71546"/>
            <a:ext cx="8352928" cy="4643470"/>
          </a:xfrm>
        </p:spPr>
        <p:txBody>
          <a:bodyPr>
            <a:normAutofit/>
          </a:bodyPr>
          <a:lstStyle>
            <a:lvl1pPr>
              <a:buFont typeface="Arial" pitchFamily="34" charset="0"/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2050" name="Picture 2" descr="C:\Documents and Settings\Администратор.HOME-FDD52612A3\Рабочий стол\земля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5016"/>
            <a:ext cx="862841" cy="857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964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518120" y="1052736"/>
            <a:ext cx="1533600" cy="58052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552817" y="1196751"/>
            <a:ext cx="1498904" cy="1408223"/>
            <a:chOff x="552817" y="1196751"/>
            <a:chExt cx="1498904" cy="1408223"/>
          </a:xfrm>
        </p:grpSpPr>
        <p:sp>
          <p:nvSpPr>
            <p:cNvPr id="6" name="TextBox 5"/>
            <p:cNvSpPr txBox="1"/>
            <p:nvPr/>
          </p:nvSpPr>
          <p:spPr>
            <a:xfrm>
              <a:off x="552817" y="2204864"/>
              <a:ext cx="14989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Pascal</a:t>
              </a:r>
              <a:endParaRPr lang="ru-RU" sz="2000" dirty="0"/>
            </a:p>
          </p:txBody>
        </p:sp>
        <p:pic>
          <p:nvPicPr>
            <p:cNvPr id="7" name="Picture 7" descr="D:\Documents and Settings\Администратор.HOME-FDD52612A3\Рабочий стол\Ирина_Раб стол\10 Презентации для Босовой\11 класс\7-1-1\Рисунок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264" y="1196751"/>
              <a:ext cx="1084468" cy="11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89017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518120" y="1052736"/>
            <a:ext cx="1533600" cy="58052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552817" y="1196751"/>
            <a:ext cx="1498904" cy="1408223"/>
            <a:chOff x="552817" y="1196751"/>
            <a:chExt cx="1498904" cy="1408223"/>
          </a:xfrm>
        </p:grpSpPr>
        <p:sp>
          <p:nvSpPr>
            <p:cNvPr id="6" name="TextBox 5"/>
            <p:cNvSpPr txBox="1"/>
            <p:nvPr/>
          </p:nvSpPr>
          <p:spPr>
            <a:xfrm>
              <a:off x="552817" y="2204864"/>
              <a:ext cx="14989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/>
                <a:t>PascalABC</a:t>
              </a:r>
              <a:endParaRPr lang="ru-RU" sz="2000" dirty="0"/>
            </a:p>
          </p:txBody>
        </p:sp>
        <p:pic>
          <p:nvPicPr>
            <p:cNvPr id="7" name="Picture 7" descr="D:\Documents and Settings\Администратор.HOME-FDD52612A3\Рабочий стол\Ирина_Раб стол\10 Презентации для Босовой\11 класс\7-1-1\Рисунок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264" y="1196751"/>
              <a:ext cx="1084468" cy="11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50336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54310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98072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9552" y="1620490"/>
            <a:ext cx="4040188" cy="483284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8472" y="980728"/>
            <a:ext cx="4032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88472" y="1620490"/>
            <a:ext cx="4032000" cy="483284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68588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28092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052736"/>
            <a:ext cx="8280920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TextBox 3"/>
          <p:cNvSpPr txBox="1"/>
          <p:nvPr userDrawn="1"/>
        </p:nvSpPr>
        <p:spPr>
          <a:xfrm>
            <a:off x="642910" y="0"/>
            <a:ext cx="700120" cy="107722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0" dirty="0">
                <a:solidFill>
                  <a:schemeClr val="bg1"/>
                </a:solidFill>
              </a:rPr>
              <a:t>МК</a:t>
            </a: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161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5" r:id="rId3"/>
    <p:sldLayoutId id="2147483664" r:id="rId4"/>
    <p:sldLayoutId id="2147483662" r:id="rId5"/>
    <p:sldLayoutId id="2147483666" r:id="rId6"/>
    <p:sldLayoutId id="2147483669" r:id="rId7"/>
    <p:sldLayoutId id="2147483650" r:id="rId8"/>
    <p:sldLayoutId id="2147483653" r:id="rId9"/>
    <p:sldLayoutId id="2147483654" r:id="rId10"/>
    <p:sldLayoutId id="2147483663" r:id="rId11"/>
    <p:sldLayoutId id="2147483668" r:id="rId12"/>
    <p:sldLayoutId id="2147483667" r:id="rId13"/>
    <p:sldLayoutId id="2147483655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resh.edu.ru/subject/lesson/5818/main/80638/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slide" Target="slide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СТРУКТУРНОЕ ПРОГРАММИРОВАНИЕ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ОСНОВНЫЕ СВЕДЕНИЯ ОБ АЛГОРИТМАХ</a:t>
            </a:r>
          </a:p>
        </p:txBody>
      </p:sp>
    </p:spTree>
    <p:extLst>
      <p:ext uri="{BB962C8B-B14F-4D97-AF65-F5344CB8AC3E}">
        <p14:creationId xmlns:p14="http://schemas.microsoft.com/office/powerpoint/2010/main" val="1610235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 рекурсивных алгоритмов</a:t>
            </a: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539552" y="1052513"/>
            <a:ext cx="8232550" cy="1800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/>
              <a:t>Пример </a:t>
            </a:r>
            <a:r>
              <a:rPr lang="en-US" b="1" dirty="0"/>
              <a:t>4</a:t>
            </a:r>
            <a:r>
              <a:rPr lang="ru-RU" b="1" dirty="0"/>
              <a:t>. </a:t>
            </a:r>
            <a:r>
              <a:rPr lang="ru-RU" dirty="0"/>
              <a:t>Алгоритм вычисления значения функции </a:t>
            </a:r>
            <a:r>
              <a:rPr lang="ru-RU" i="1" dirty="0"/>
              <a:t>F</a:t>
            </a:r>
            <a:r>
              <a:rPr lang="en-US" i="1" dirty="0"/>
              <a:t> </a:t>
            </a:r>
            <a:r>
              <a:rPr lang="ru-RU" dirty="0"/>
              <a:t>(</a:t>
            </a:r>
            <a:r>
              <a:rPr lang="ru-RU" i="1" dirty="0"/>
              <a:t>n</a:t>
            </a:r>
            <a:r>
              <a:rPr lang="ru-RU" dirty="0"/>
              <a:t>), где</a:t>
            </a:r>
            <a:r>
              <a:rPr lang="en-US" dirty="0"/>
              <a:t> </a:t>
            </a:r>
            <a:r>
              <a:rPr lang="ru-RU" i="1" dirty="0"/>
              <a:t>n</a:t>
            </a:r>
            <a:r>
              <a:rPr lang="ru-RU" dirty="0"/>
              <a:t> </a:t>
            </a:r>
            <a:r>
              <a:rPr lang="en-US" dirty="0"/>
              <a:t>–</a:t>
            </a:r>
            <a:r>
              <a:rPr lang="ru-RU" dirty="0"/>
              <a:t> натуральное число, задан следующими соотношениями:</a:t>
            </a:r>
          </a:p>
          <a:p>
            <a:r>
              <a:rPr lang="ru-RU" i="1" dirty="0"/>
              <a:t>F</a:t>
            </a:r>
            <a:r>
              <a:rPr lang="en-US" dirty="0"/>
              <a:t> </a:t>
            </a:r>
            <a:r>
              <a:rPr lang="ru-RU" dirty="0"/>
              <a:t>(</a:t>
            </a:r>
            <a:r>
              <a:rPr lang="ru-RU" i="1" dirty="0"/>
              <a:t>1</a:t>
            </a:r>
            <a:r>
              <a:rPr lang="ru-RU" dirty="0"/>
              <a:t>) = 2;</a:t>
            </a:r>
            <a:br>
              <a:rPr lang="ru-RU" dirty="0"/>
            </a:br>
            <a:r>
              <a:rPr lang="ru-RU" i="1" dirty="0"/>
              <a:t>F</a:t>
            </a:r>
            <a:r>
              <a:rPr lang="en-US" dirty="0"/>
              <a:t> </a:t>
            </a:r>
            <a:r>
              <a:rPr lang="ru-RU" dirty="0"/>
              <a:t>(</a:t>
            </a:r>
            <a:r>
              <a:rPr lang="ru-RU" i="1" dirty="0"/>
              <a:t>n</a:t>
            </a:r>
            <a:r>
              <a:rPr lang="ru-RU" dirty="0"/>
              <a:t>) = </a:t>
            </a:r>
            <a:r>
              <a:rPr lang="ru-RU" i="1" dirty="0"/>
              <a:t>n </a:t>
            </a:r>
            <a:r>
              <a:rPr lang="ru-RU" dirty="0"/>
              <a:t>∙ </a:t>
            </a:r>
            <a:r>
              <a:rPr lang="ru-RU" i="1" dirty="0"/>
              <a:t>F</a:t>
            </a:r>
            <a:r>
              <a:rPr lang="en-US" dirty="0"/>
              <a:t> </a:t>
            </a:r>
            <a:r>
              <a:rPr lang="ru-RU" dirty="0"/>
              <a:t>(</a:t>
            </a:r>
            <a:r>
              <a:rPr lang="ru-RU" i="1" dirty="0"/>
              <a:t>n</a:t>
            </a:r>
            <a:r>
              <a:rPr lang="ru-RU" dirty="0"/>
              <a:t> – 1) при </a:t>
            </a:r>
            <a:r>
              <a:rPr lang="ru-RU" i="1" dirty="0"/>
              <a:t>n</a:t>
            </a:r>
            <a:r>
              <a:rPr lang="ru-RU" dirty="0"/>
              <a:t> &gt; 1.</a:t>
            </a:r>
          </a:p>
          <a:p>
            <a:pPr algn="just"/>
            <a:r>
              <a:rPr lang="ru-RU" dirty="0"/>
              <a:t>Определите значение функции </a:t>
            </a:r>
            <a:r>
              <a:rPr lang="ru-RU" i="1" dirty="0"/>
              <a:t>F </a:t>
            </a:r>
            <a:r>
              <a:rPr lang="ru-RU" dirty="0"/>
              <a:t>(</a:t>
            </a:r>
            <a:r>
              <a:rPr lang="ru-RU" i="1" dirty="0"/>
              <a:t>6</a:t>
            </a:r>
            <a:r>
              <a:rPr lang="ru-RU" dirty="0"/>
              <a:t>).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36694" y="2877945"/>
            <a:ext cx="4095495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/>
              <a:t>Решение: </a:t>
            </a:r>
          </a:p>
          <a:p>
            <a:pPr algn="just"/>
            <a:r>
              <a:rPr lang="en-US" i="1" dirty="0"/>
              <a:t>F</a:t>
            </a:r>
            <a:r>
              <a:rPr lang="en-US" dirty="0"/>
              <a:t> (</a:t>
            </a:r>
            <a:r>
              <a:rPr lang="ru-RU" dirty="0"/>
              <a:t>1</a:t>
            </a:r>
            <a:r>
              <a:rPr lang="en-US" dirty="0"/>
              <a:t>) = </a:t>
            </a:r>
            <a:r>
              <a:rPr lang="ru-RU" dirty="0"/>
              <a:t>2</a:t>
            </a:r>
            <a:endParaRPr lang="ru-RU" i="1" dirty="0"/>
          </a:p>
          <a:p>
            <a:pPr algn="just"/>
            <a:r>
              <a:rPr lang="en-US" i="1" dirty="0"/>
              <a:t>F</a:t>
            </a:r>
            <a:r>
              <a:rPr lang="en-US" dirty="0"/>
              <a:t> (</a:t>
            </a:r>
            <a:r>
              <a:rPr lang="ru-RU" i="1" dirty="0"/>
              <a:t>2</a:t>
            </a:r>
            <a:r>
              <a:rPr lang="en-US" dirty="0"/>
              <a:t>) = </a:t>
            </a:r>
            <a:r>
              <a:rPr lang="ru-RU" dirty="0"/>
              <a:t>2 ∙ </a:t>
            </a:r>
            <a:r>
              <a:rPr lang="ru-RU" i="1" dirty="0"/>
              <a:t>F</a:t>
            </a:r>
            <a:r>
              <a:rPr lang="en-US" dirty="0"/>
              <a:t> </a:t>
            </a:r>
            <a:r>
              <a:rPr lang="ru-RU" dirty="0"/>
              <a:t>(</a:t>
            </a:r>
            <a:r>
              <a:rPr lang="ru-RU" i="1" dirty="0"/>
              <a:t>1</a:t>
            </a:r>
            <a:r>
              <a:rPr lang="ru-RU" dirty="0"/>
              <a:t>)  = 2</a:t>
            </a:r>
            <a:r>
              <a:rPr lang="en-US" dirty="0"/>
              <a:t> </a:t>
            </a:r>
            <a:r>
              <a:rPr lang="ru-RU" dirty="0"/>
              <a:t>∙ 2 = 4</a:t>
            </a:r>
          </a:p>
          <a:p>
            <a:pPr algn="just"/>
            <a:r>
              <a:rPr lang="en-US" i="1" dirty="0"/>
              <a:t>F</a:t>
            </a:r>
            <a:r>
              <a:rPr lang="en-US" dirty="0"/>
              <a:t> (</a:t>
            </a:r>
            <a:r>
              <a:rPr lang="ru-RU" dirty="0"/>
              <a:t>3</a:t>
            </a:r>
            <a:r>
              <a:rPr lang="en-US" dirty="0"/>
              <a:t>) = </a:t>
            </a:r>
            <a:r>
              <a:rPr lang="ru-RU" dirty="0"/>
              <a:t>3 ∙ </a:t>
            </a:r>
            <a:r>
              <a:rPr lang="ru-RU" i="1" dirty="0"/>
              <a:t>F</a:t>
            </a:r>
            <a:r>
              <a:rPr lang="en-US" dirty="0"/>
              <a:t> </a:t>
            </a:r>
            <a:r>
              <a:rPr lang="ru-RU" dirty="0"/>
              <a:t>(</a:t>
            </a:r>
            <a:r>
              <a:rPr lang="ru-RU" i="1" dirty="0"/>
              <a:t>2</a:t>
            </a:r>
            <a:r>
              <a:rPr lang="ru-RU" dirty="0"/>
              <a:t>)  = 3</a:t>
            </a:r>
            <a:r>
              <a:rPr lang="en-US" dirty="0"/>
              <a:t> </a:t>
            </a:r>
            <a:r>
              <a:rPr lang="ru-RU" dirty="0"/>
              <a:t>∙ 4 = 12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090330"/>
              </p:ext>
            </p:extLst>
          </p:nvPr>
        </p:nvGraphicFramePr>
        <p:xfrm>
          <a:off x="553718" y="5254208"/>
          <a:ext cx="8215529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3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3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3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3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36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36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36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n</a:t>
                      </a:r>
                      <a:endParaRPr lang="ru-RU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F</a:t>
                      </a:r>
                      <a:r>
                        <a:rPr lang="en-US" dirty="0"/>
                        <a:t> (</a:t>
                      </a:r>
                      <a:r>
                        <a:rPr lang="en-US" i="1" dirty="0"/>
                        <a:t>n</a:t>
                      </a:r>
                      <a:r>
                        <a:rPr lang="en-US" dirty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1440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Объект 2"/>
          <p:cNvSpPr txBox="1">
            <a:spLocks/>
          </p:cNvSpPr>
          <p:nvPr/>
        </p:nvSpPr>
        <p:spPr>
          <a:xfrm>
            <a:off x="4652969" y="2877944"/>
            <a:ext cx="4095495" cy="1584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br>
              <a:rPr lang="ru-RU" i="1" dirty="0"/>
            </a:br>
            <a:r>
              <a:rPr lang="en-US" i="1" dirty="0"/>
              <a:t>F</a:t>
            </a:r>
            <a:r>
              <a:rPr lang="en-US" dirty="0"/>
              <a:t> (</a:t>
            </a:r>
            <a:r>
              <a:rPr lang="ru-RU" dirty="0"/>
              <a:t>4</a:t>
            </a:r>
            <a:r>
              <a:rPr lang="en-US" dirty="0"/>
              <a:t>) = </a:t>
            </a:r>
            <a:r>
              <a:rPr lang="ru-RU" dirty="0"/>
              <a:t>4 ∙ </a:t>
            </a:r>
            <a:r>
              <a:rPr lang="ru-RU" i="1" dirty="0"/>
              <a:t>F</a:t>
            </a:r>
            <a:r>
              <a:rPr lang="en-US" dirty="0"/>
              <a:t> </a:t>
            </a:r>
            <a:r>
              <a:rPr lang="ru-RU" dirty="0"/>
              <a:t>(</a:t>
            </a:r>
            <a:r>
              <a:rPr lang="ru-RU" i="1" dirty="0"/>
              <a:t>3</a:t>
            </a:r>
            <a:r>
              <a:rPr lang="ru-RU" dirty="0"/>
              <a:t>)  = 4</a:t>
            </a:r>
            <a:r>
              <a:rPr lang="en-US" dirty="0"/>
              <a:t> </a:t>
            </a:r>
            <a:r>
              <a:rPr lang="ru-RU" dirty="0"/>
              <a:t>∙ 12 = 48</a:t>
            </a:r>
          </a:p>
          <a:p>
            <a:pPr algn="just"/>
            <a:r>
              <a:rPr lang="en-US" i="1" dirty="0"/>
              <a:t>F</a:t>
            </a:r>
            <a:r>
              <a:rPr lang="en-US" dirty="0"/>
              <a:t> (</a:t>
            </a:r>
            <a:r>
              <a:rPr lang="ru-RU" dirty="0"/>
              <a:t>5</a:t>
            </a:r>
            <a:r>
              <a:rPr lang="en-US" dirty="0"/>
              <a:t>) = </a:t>
            </a:r>
            <a:r>
              <a:rPr lang="ru-RU" dirty="0"/>
              <a:t>5 ∙ </a:t>
            </a:r>
            <a:r>
              <a:rPr lang="ru-RU" i="1" dirty="0"/>
              <a:t>F</a:t>
            </a:r>
            <a:r>
              <a:rPr lang="en-US" dirty="0"/>
              <a:t> </a:t>
            </a:r>
            <a:r>
              <a:rPr lang="ru-RU" dirty="0"/>
              <a:t>(4)  = 5</a:t>
            </a:r>
            <a:r>
              <a:rPr lang="en-US" dirty="0"/>
              <a:t> </a:t>
            </a:r>
            <a:r>
              <a:rPr lang="ru-RU" dirty="0"/>
              <a:t>∙ 48 = 240</a:t>
            </a:r>
          </a:p>
          <a:p>
            <a:pPr algn="just"/>
            <a:r>
              <a:rPr lang="en-US" i="1" dirty="0"/>
              <a:t>F</a:t>
            </a:r>
            <a:r>
              <a:rPr lang="en-US" dirty="0"/>
              <a:t> (</a:t>
            </a:r>
            <a:r>
              <a:rPr lang="ru-RU" dirty="0"/>
              <a:t>6</a:t>
            </a:r>
            <a:r>
              <a:rPr lang="en-US" dirty="0"/>
              <a:t>) = </a:t>
            </a:r>
            <a:r>
              <a:rPr lang="ru-RU" dirty="0"/>
              <a:t>6 ∙ </a:t>
            </a:r>
            <a:r>
              <a:rPr lang="ru-RU" i="1" dirty="0"/>
              <a:t>F</a:t>
            </a:r>
            <a:r>
              <a:rPr lang="en-US" dirty="0"/>
              <a:t> </a:t>
            </a:r>
            <a:r>
              <a:rPr lang="ru-RU" dirty="0"/>
              <a:t>(5)  = 6</a:t>
            </a:r>
            <a:r>
              <a:rPr lang="en-US" dirty="0"/>
              <a:t> </a:t>
            </a:r>
            <a:r>
              <a:rPr lang="ru-RU" dirty="0"/>
              <a:t>∙ 240 = 1440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15914" y="4462121"/>
            <a:ext cx="8232550" cy="828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/>
              <a:t>Подобные вычисления можно проводить в уме, а их результаты фиксировать в таблице:</a:t>
            </a:r>
            <a:endParaRPr lang="ru-RU" i="1" dirty="0"/>
          </a:p>
          <a:p>
            <a:pPr algn="just"/>
            <a:endParaRPr lang="ru-RU" i="1" dirty="0"/>
          </a:p>
          <a:p>
            <a:pPr algn="just"/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560332" y="6165304"/>
            <a:ext cx="4095495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/>
              <a:t>Ответ: </a:t>
            </a:r>
            <a:r>
              <a:rPr lang="ru-RU" dirty="0"/>
              <a:t>1440</a:t>
            </a:r>
          </a:p>
        </p:txBody>
      </p:sp>
    </p:spTree>
    <p:extLst>
      <p:ext uri="{BB962C8B-B14F-4D97-AF65-F5344CB8AC3E}">
        <p14:creationId xmlns:p14="http://schemas.microsoft.com/office/powerpoint/2010/main" val="347932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build="p"/>
      <p:bldP spid="10" grpId="0" build="p"/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Подпрограммы в Паскале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280920" cy="1800200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Запись вспомогательных алгоритмов в языках программирования осуществляется с помощью подпрограмм. </a:t>
            </a:r>
          </a:p>
          <a:p>
            <a:pPr algn="just"/>
            <a:r>
              <a:rPr lang="ru-RU" b="1" dirty="0"/>
              <a:t>Подпрограмма</a:t>
            </a:r>
            <a:r>
              <a:rPr lang="ru-RU" dirty="0"/>
              <a:t> – относительно независимая часть программы, оформленная специальным образом и имеющая оригинальное имя, по которому ее можно вызывать в тексте программы.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21746997"/>
              </p:ext>
            </p:extLst>
          </p:nvPr>
        </p:nvGraphicFramePr>
        <p:xfrm>
          <a:off x="1691680" y="3284984"/>
          <a:ext cx="6096000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097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Процедура</a:t>
            </a:r>
          </a:p>
        </p:txBody>
      </p:sp>
      <p:sp>
        <p:nvSpPr>
          <p:cNvPr id="3" name="Подзаголовок 5"/>
          <p:cNvSpPr txBox="1">
            <a:spLocks/>
          </p:cNvSpPr>
          <p:nvPr/>
        </p:nvSpPr>
        <p:spPr>
          <a:xfrm>
            <a:off x="2202687" y="1074708"/>
            <a:ext cx="5931725" cy="8248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ru-RU" sz="2000" b="1" dirty="0"/>
              <a:t>Процедура</a:t>
            </a:r>
            <a:r>
              <a:rPr lang="ru-RU" sz="2000" dirty="0"/>
              <a:t> – подпрограмма, имеющая </a:t>
            </a:r>
            <a:r>
              <a:rPr lang="ru-RU" sz="2000" dirty="0" err="1"/>
              <a:t>произволь-ное</a:t>
            </a:r>
            <a:r>
              <a:rPr lang="ru-RU" sz="2000" dirty="0"/>
              <a:t> количество входных и выходных данных.</a:t>
            </a:r>
          </a:p>
        </p:txBody>
      </p:sp>
      <p:sp>
        <p:nvSpPr>
          <p:cNvPr id="4" name="Овал 3"/>
          <p:cNvSpPr/>
          <p:nvPr/>
        </p:nvSpPr>
        <p:spPr>
          <a:xfrm>
            <a:off x="8178100" y="1111096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Arial Black" pitchFamily="34" charset="0"/>
                <a:cs typeface="Arial" pitchFamily="34" charset="0"/>
              </a:rPr>
              <a:t>!</a:t>
            </a:r>
          </a:p>
        </p:txBody>
      </p:sp>
      <p:grpSp>
        <p:nvGrpSpPr>
          <p:cNvPr id="5" name="Группа 7"/>
          <p:cNvGrpSpPr/>
          <p:nvPr/>
        </p:nvGrpSpPr>
        <p:grpSpPr>
          <a:xfrm>
            <a:off x="2202686" y="1053337"/>
            <a:ext cx="6689793" cy="846244"/>
            <a:chOff x="428596" y="5072074"/>
            <a:chExt cx="5929354" cy="1785950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428596" y="507207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428596" y="684484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2202688" y="2204864"/>
            <a:ext cx="6941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Описание процедуры:</a:t>
            </a:r>
          </a:p>
          <a:p>
            <a:r>
              <a:rPr lang="ru-RU" sz="2000" b="1" dirty="0" err="1"/>
              <a:t>procedure</a:t>
            </a:r>
            <a:r>
              <a:rPr lang="ru-RU" sz="2000" dirty="0"/>
              <a:t> &lt;имя&gt;(&lt;описание параметров-значений&gt;;</a:t>
            </a:r>
          </a:p>
          <a:p>
            <a:r>
              <a:rPr lang="ru-RU" sz="2000" dirty="0"/>
              <a:t>                                  </a:t>
            </a:r>
            <a:r>
              <a:rPr lang="ru-RU" sz="2000" b="1" dirty="0" err="1"/>
              <a:t>var</a:t>
            </a:r>
            <a:r>
              <a:rPr lang="ru-RU" sz="2000" dirty="0"/>
              <a:t> &lt;описание параметров-переменных&gt;);</a:t>
            </a:r>
          </a:p>
          <a:p>
            <a:r>
              <a:rPr lang="ru-RU" sz="2000" b="1" dirty="0" err="1"/>
              <a:t>begin</a:t>
            </a:r>
            <a:endParaRPr lang="ru-RU" sz="2000" b="1" dirty="0"/>
          </a:p>
          <a:p>
            <a:r>
              <a:rPr lang="ru-RU" sz="2000" dirty="0"/>
              <a:t>       &lt;операторы&gt;</a:t>
            </a:r>
          </a:p>
          <a:p>
            <a:r>
              <a:rPr lang="ru-RU" sz="2000" b="1" dirty="0" err="1"/>
              <a:t>end</a:t>
            </a:r>
            <a:r>
              <a:rPr lang="ru-RU" sz="2000" dirty="0"/>
              <a:t>;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02688" y="4365104"/>
            <a:ext cx="66897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В заголовке процедуры после её имени приводится перечень </a:t>
            </a:r>
            <a:r>
              <a:rPr lang="ru-RU" sz="2000" i="1" dirty="0"/>
              <a:t>формальных параметров </a:t>
            </a:r>
            <a:r>
              <a:rPr lang="ru-RU" sz="2000" dirty="0"/>
              <a:t>и их типов. </a:t>
            </a:r>
          </a:p>
          <a:p>
            <a:pPr algn="just"/>
            <a:r>
              <a:rPr lang="ru-RU" sz="2000" dirty="0"/>
              <a:t>Для вызова процедуры достаточно указать её имя со списком </a:t>
            </a:r>
            <a:r>
              <a:rPr lang="ru-RU" sz="2000" i="1" dirty="0"/>
              <a:t>фактических параметров</a:t>
            </a:r>
            <a:r>
              <a:rPr lang="ru-RU" sz="2000" dirty="0"/>
              <a:t>. </a:t>
            </a:r>
          </a:p>
          <a:p>
            <a:pPr algn="just"/>
            <a:r>
              <a:rPr lang="ru-RU" sz="2000" dirty="0"/>
              <a:t>Между фактическими и формальными параметрами должно быть полное соответствие по количеству, порядку следования и типу.</a:t>
            </a:r>
          </a:p>
        </p:txBody>
      </p:sp>
    </p:spTree>
    <p:extLst>
      <p:ext uri="{BB962C8B-B14F-4D97-AF65-F5344CB8AC3E}">
        <p14:creationId xmlns:p14="http://schemas.microsoft.com/office/powerpoint/2010/main" val="658822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Функция</a:t>
            </a:r>
          </a:p>
        </p:txBody>
      </p:sp>
      <p:sp>
        <p:nvSpPr>
          <p:cNvPr id="3" name="Подзаголовок 5"/>
          <p:cNvSpPr txBox="1">
            <a:spLocks/>
          </p:cNvSpPr>
          <p:nvPr/>
        </p:nvSpPr>
        <p:spPr>
          <a:xfrm>
            <a:off x="2202687" y="1074707"/>
            <a:ext cx="5931725" cy="112244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ru-RU" sz="2000" b="1" dirty="0"/>
              <a:t>Функция</a:t>
            </a:r>
            <a:r>
              <a:rPr lang="ru-RU" sz="2000" dirty="0"/>
              <a:t> – подпрограмма, имеющая единственный результат, запи­сываемый в ячейку памяти, имя которой совпадает с именем функ­ции.</a:t>
            </a:r>
          </a:p>
        </p:txBody>
      </p:sp>
      <p:sp>
        <p:nvSpPr>
          <p:cNvPr id="4" name="Овал 3"/>
          <p:cNvSpPr/>
          <p:nvPr/>
        </p:nvSpPr>
        <p:spPr>
          <a:xfrm>
            <a:off x="8178100" y="1111096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Arial Black" pitchFamily="34" charset="0"/>
                <a:cs typeface="Arial" pitchFamily="34" charset="0"/>
              </a:rPr>
              <a:t>!</a:t>
            </a:r>
          </a:p>
        </p:txBody>
      </p:sp>
      <p:grpSp>
        <p:nvGrpSpPr>
          <p:cNvPr id="5" name="Группа 7"/>
          <p:cNvGrpSpPr/>
          <p:nvPr/>
        </p:nvGrpSpPr>
        <p:grpSpPr>
          <a:xfrm>
            <a:off x="2202686" y="1053336"/>
            <a:ext cx="6689793" cy="1151527"/>
            <a:chOff x="428596" y="5072074"/>
            <a:chExt cx="5929354" cy="1785950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428596" y="507207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428596" y="684484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2202688" y="2348880"/>
            <a:ext cx="66897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Описание функции:</a:t>
            </a:r>
          </a:p>
          <a:p>
            <a:r>
              <a:rPr lang="ru-RU" sz="2000" b="1" dirty="0" err="1"/>
              <a:t>function</a:t>
            </a:r>
            <a:r>
              <a:rPr lang="ru-RU" sz="2000" b="1" dirty="0"/>
              <a:t> </a:t>
            </a:r>
            <a:r>
              <a:rPr lang="ru-RU" sz="2000" dirty="0"/>
              <a:t>&lt;имя&gt;(&lt;описание параметров&gt;): &lt;</a:t>
            </a:r>
            <a:r>
              <a:rPr lang="ru-RU" sz="2000" dirty="0" err="1"/>
              <a:t>тип_функции</a:t>
            </a:r>
            <a:r>
              <a:rPr lang="ru-RU" sz="2000" dirty="0"/>
              <a:t>&gt;;</a:t>
            </a:r>
          </a:p>
          <a:p>
            <a:r>
              <a:rPr lang="ru-RU" sz="2000" b="1" dirty="0" err="1"/>
              <a:t>begin</a:t>
            </a:r>
            <a:endParaRPr lang="ru-RU" sz="2000" b="1" dirty="0"/>
          </a:p>
          <a:p>
            <a:r>
              <a:rPr lang="ru-RU" sz="2000" dirty="0"/>
              <a:t>    &lt;операторы&gt;</a:t>
            </a:r>
          </a:p>
          <a:p>
            <a:r>
              <a:rPr lang="ru-RU" sz="2000" b="1" dirty="0" err="1"/>
              <a:t>end</a:t>
            </a:r>
            <a:r>
              <a:rPr lang="ru-RU" sz="2000" dirty="0"/>
              <a:t>;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02689" y="4005064"/>
            <a:ext cx="66897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В заголовке функции после её имени приводится описание</a:t>
            </a:r>
            <a:r>
              <a:rPr lang="en-US" sz="2000" dirty="0"/>
              <a:t> </a:t>
            </a:r>
            <a:r>
              <a:rPr lang="ru-RU" sz="2000" dirty="0"/>
              <a:t>входных данных – перечень </a:t>
            </a:r>
            <a:r>
              <a:rPr lang="ru-RU" sz="2000" i="1" dirty="0"/>
              <a:t>формальных</a:t>
            </a:r>
            <a:r>
              <a:rPr lang="ru-RU" sz="2000" dirty="0"/>
              <a:t> параметров и их типов. Там же указывается тип самой функции, т. е. тип результата. В блоке функции должен присутствовать оператор:</a:t>
            </a:r>
          </a:p>
          <a:p>
            <a:pPr algn="just"/>
            <a:r>
              <a:rPr lang="ru-RU" sz="2000" dirty="0"/>
              <a:t>                            </a:t>
            </a:r>
            <a:r>
              <a:rPr lang="ru-RU" sz="2000" i="1" dirty="0"/>
              <a:t>&lt;</a:t>
            </a:r>
            <a:r>
              <a:rPr lang="ru-RU" sz="2000" i="1" dirty="0" err="1"/>
              <a:t>имя_функции</a:t>
            </a:r>
            <a:r>
              <a:rPr lang="ru-RU" sz="2000" i="1" dirty="0"/>
              <a:t>&gt; := &lt;результат&gt;;</a:t>
            </a:r>
          </a:p>
          <a:p>
            <a:pPr algn="just"/>
            <a:r>
              <a:rPr lang="ru-RU" sz="2000" dirty="0"/>
              <a:t>Для вызова функции достаточно указать её имя со списком</a:t>
            </a:r>
          </a:p>
          <a:p>
            <a:pPr algn="just"/>
            <a:r>
              <a:rPr lang="ru-RU" sz="2000" i="1" dirty="0"/>
              <a:t>фактических</a:t>
            </a:r>
            <a:r>
              <a:rPr lang="ru-RU" sz="2000" dirty="0"/>
              <a:t> параметров.</a:t>
            </a:r>
          </a:p>
        </p:txBody>
      </p:sp>
    </p:spTree>
    <p:extLst>
      <p:ext uri="{BB962C8B-B14F-4D97-AF65-F5344CB8AC3E}">
        <p14:creationId xmlns:p14="http://schemas.microsoft.com/office/powerpoint/2010/main" val="3024051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860032" y="2420888"/>
            <a:ext cx="3888432" cy="410445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используют, если необходимо передать значения  переменных в подпрограмму, а затем возвратить  их изменившиеся значения в место вызова подпрограммы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играют роль как входных, так и выходных параметров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описываются в заголовке: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   </a:t>
            </a:r>
            <a:r>
              <a:rPr lang="en-US" sz="2000" b="1" i="1" dirty="0" err="1">
                <a:solidFill>
                  <a:schemeClr val="tx1"/>
                </a:solidFill>
              </a:rPr>
              <a:t>Var</a:t>
            </a:r>
            <a:r>
              <a:rPr lang="ru-RU" sz="2000" i="1" dirty="0">
                <a:solidFill>
                  <a:schemeClr val="tx1"/>
                </a:solidFill>
              </a:rPr>
              <a:t> </a:t>
            </a:r>
            <a:r>
              <a:rPr lang="ru-RU" sz="2000" i="1" dirty="0" err="1">
                <a:solidFill>
                  <a:schemeClr val="tx1"/>
                </a:solidFill>
              </a:rPr>
              <a:t>Имя_переменной</a:t>
            </a:r>
            <a:r>
              <a:rPr lang="ru-RU" sz="2000" i="1" dirty="0">
                <a:solidFill>
                  <a:schemeClr val="tx1"/>
                </a:solidFill>
              </a:rPr>
              <a:t>: тип</a:t>
            </a:r>
            <a:endParaRPr lang="ru-RU" sz="2000" dirty="0">
              <a:solidFill>
                <a:schemeClr val="tx1"/>
              </a:solidFill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соответствующие им фактические параметры могут быть только переменными</a:t>
            </a:r>
          </a:p>
          <a:p>
            <a:pPr marL="177800" indent="-177800">
              <a:buFont typeface="Arial" pitchFamily="34" charset="0"/>
              <a:buChar char="•"/>
            </a:pP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420888"/>
            <a:ext cx="3888432" cy="410445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t" anchorCtr="0"/>
          <a:lstStyle/>
          <a:p>
            <a:pPr marL="177800" indent="-177800">
              <a:buFont typeface="Arial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определяют исходные данные, которые нежелательно изменять в ходе выполнения подпрограммы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играют роль входных параметров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описываются в заголовке: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     </a:t>
            </a:r>
            <a:r>
              <a:rPr lang="ru-RU" sz="2000" i="1" dirty="0" err="1">
                <a:solidFill>
                  <a:schemeClr val="tx1"/>
                </a:solidFill>
              </a:rPr>
              <a:t>Имя_переменной</a:t>
            </a:r>
            <a:r>
              <a:rPr lang="ru-RU" sz="2000" i="1" dirty="0">
                <a:solidFill>
                  <a:schemeClr val="tx1"/>
                </a:solidFill>
              </a:rPr>
              <a:t>: тип</a:t>
            </a:r>
            <a:endParaRPr lang="ru-RU" sz="2000" dirty="0">
              <a:solidFill>
                <a:schemeClr val="tx1"/>
              </a:solidFill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 соответствующие им фактические параметры могут быть константами, переменными, выражениями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Типы формальных параметров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25450770"/>
              </p:ext>
            </p:extLst>
          </p:nvPr>
        </p:nvGraphicFramePr>
        <p:xfrm>
          <a:off x="611560" y="908720"/>
          <a:ext cx="8136904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6492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/>
              <a:t>Структурное программирование </a:t>
            </a:r>
            <a:r>
              <a:rPr lang="ru-RU" dirty="0"/>
              <a:t>– технология разработки программного обеспечения, в основе которой лежит представление программы в виде иерархической структуры логически целостных фрагментов (блоков).</a:t>
            </a:r>
          </a:p>
          <a:p>
            <a:pPr algn="just"/>
            <a:r>
              <a:rPr lang="ru-RU" b="1" dirty="0"/>
              <a:t>Основные принципы структурного программирования</a:t>
            </a:r>
            <a:r>
              <a:rPr lang="ru-RU" dirty="0"/>
              <a:t>:</a:t>
            </a:r>
          </a:p>
          <a:p>
            <a:pPr marL="266700" indent="-266700" algn="just">
              <a:buFont typeface="+mj-lt"/>
              <a:buAutoNum type="arabicParenR"/>
            </a:pPr>
            <a:r>
              <a:rPr lang="ru-RU" dirty="0"/>
              <a:t>любая программа строится из трёх базовых управляющих конструкций: последовательность, ветвление, цикл;</a:t>
            </a:r>
          </a:p>
          <a:p>
            <a:pPr marL="266700" indent="-266700" algn="just">
              <a:buFont typeface="+mj-lt"/>
              <a:buAutoNum type="arabicParenR"/>
            </a:pPr>
            <a:r>
              <a:rPr lang="ru-RU" dirty="0"/>
              <a:t>в программе базовые управляющие конструкции могут быть вложены друг в друга произвольным образом;</a:t>
            </a:r>
          </a:p>
          <a:p>
            <a:pPr marL="266700" indent="-266700" algn="just">
              <a:buFont typeface="+mj-lt"/>
              <a:buAutoNum type="arabicParenR"/>
            </a:pPr>
            <a:r>
              <a:rPr lang="ru-RU" dirty="0"/>
              <a:t>повторяющиеся или логически целостные фрагменты программы можно оформить в виде подпрограмм (процедур и функций)</a:t>
            </a:r>
          </a:p>
          <a:p>
            <a:pPr marL="266700" indent="-266700" algn="just">
              <a:buFont typeface="+mj-lt"/>
              <a:buAutoNum type="arabicParenR"/>
            </a:pPr>
            <a:r>
              <a:rPr lang="ru-RU" dirty="0"/>
              <a:t>все перечисленные конструкции должны иметь один вход и один выход;</a:t>
            </a:r>
          </a:p>
          <a:p>
            <a:pPr marL="266700" indent="-266700" algn="just">
              <a:buFont typeface="+mj-lt"/>
              <a:buAutoNum type="arabicParenR"/>
            </a:pPr>
            <a:r>
              <a:rPr lang="ru-RU" dirty="0"/>
              <a:t>разработка программы ведётся пошагово, методом «сверху вниз».</a:t>
            </a:r>
          </a:p>
        </p:txBody>
      </p:sp>
    </p:spTree>
    <p:extLst>
      <p:ext uri="{BB962C8B-B14F-4D97-AF65-F5344CB8AC3E}">
        <p14:creationId xmlns:p14="http://schemas.microsoft.com/office/powerpoint/2010/main" val="115174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Вспомогательный алгоритм – это алгоритм, целиком используемый в составе другого алгоритма.</a:t>
            </a:r>
          </a:p>
          <a:p>
            <a:pPr algn="just"/>
            <a:r>
              <a:rPr lang="ru-RU" dirty="0"/>
              <a:t>Алгоритм называется </a:t>
            </a:r>
            <a:r>
              <a:rPr lang="ru-RU" b="1" dirty="0"/>
              <a:t>рекурсивным</a:t>
            </a:r>
            <a:r>
              <a:rPr lang="ru-RU" dirty="0"/>
              <a:t>, если на каком-либо шаге он прямо или косвенно обращается сам к себе.</a:t>
            </a:r>
          </a:p>
          <a:p>
            <a:pPr algn="just"/>
            <a:r>
              <a:rPr lang="ru-RU" dirty="0"/>
              <a:t>Запись вспомогательных алгоритмов в языках программирования осуществляется с помощью подпрограмм. В Паскале различают два вида подпрограмм: процедуры и функции.</a:t>
            </a:r>
          </a:p>
        </p:txBody>
      </p:sp>
    </p:spTree>
    <p:extLst>
      <p:ext uri="{BB962C8B-B14F-4D97-AF65-F5344CB8AC3E}">
        <p14:creationId xmlns:p14="http://schemas.microsoft.com/office/powerpoint/2010/main" val="64359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Домашние задание: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1800" dirty="0"/>
              <a:t>Ознакомиться с презентацией, сделать краткий конспект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800" dirty="0"/>
              <a:t>Видеоматериал для ознакомления: </a:t>
            </a:r>
            <a:r>
              <a:rPr lang="en-US" sz="1800" dirty="0">
                <a:hlinkClick r:id="rId2"/>
              </a:rPr>
              <a:t>https://resh.edu.ru/subject/lesson/5818/main/80638/</a:t>
            </a:r>
            <a:r>
              <a:rPr lang="ru-RU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6403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структурное программирование</a:t>
            </a:r>
          </a:p>
          <a:p>
            <a:r>
              <a:rPr lang="ru-RU" dirty="0"/>
              <a:t>вспомогательный алгоритм</a:t>
            </a:r>
          </a:p>
          <a:p>
            <a:r>
              <a:rPr lang="ru-RU" dirty="0"/>
              <a:t>рекурсия</a:t>
            </a:r>
          </a:p>
          <a:p>
            <a:r>
              <a:rPr lang="ru-RU" dirty="0"/>
              <a:t>подпрограммы: процедуры и функции</a:t>
            </a:r>
          </a:p>
          <a:p>
            <a:r>
              <a:rPr lang="ru-RU" dirty="0"/>
              <a:t>фактические и формальные  параметры</a:t>
            </a:r>
          </a:p>
          <a:p>
            <a:r>
              <a:rPr lang="ru-RU" dirty="0"/>
              <a:t>параметры-значения и параметры-переменные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6606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Структурное программирование</a:t>
            </a:r>
          </a:p>
        </p:txBody>
      </p:sp>
      <p:sp>
        <p:nvSpPr>
          <p:cNvPr id="4" name="Подзаголовок 5"/>
          <p:cNvSpPr txBox="1">
            <a:spLocks/>
          </p:cNvSpPr>
          <p:nvPr/>
        </p:nvSpPr>
        <p:spPr>
          <a:xfrm>
            <a:off x="1331640" y="1059173"/>
            <a:ext cx="7526639" cy="135150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ru-RU" sz="2000" b="1" dirty="0"/>
              <a:t>Структурное программирование </a:t>
            </a:r>
            <a:r>
              <a:rPr lang="ru-RU" sz="2000" dirty="0"/>
              <a:t>– технология разработки программного обеспечения, в основе которой лежит представление программы в виде иерархической структуры логически целостных фрагментов (блоков).</a:t>
            </a:r>
          </a:p>
        </p:txBody>
      </p:sp>
      <p:sp>
        <p:nvSpPr>
          <p:cNvPr id="5" name="Овал 4"/>
          <p:cNvSpPr/>
          <p:nvPr/>
        </p:nvSpPr>
        <p:spPr>
          <a:xfrm>
            <a:off x="541505" y="1202452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Arial Black" pitchFamily="34" charset="0"/>
                <a:cs typeface="Arial" pitchFamily="34" charset="0"/>
              </a:rPr>
              <a:t>!</a:t>
            </a:r>
          </a:p>
        </p:txBody>
      </p:sp>
      <p:grpSp>
        <p:nvGrpSpPr>
          <p:cNvPr id="6" name="Группа 7"/>
          <p:cNvGrpSpPr/>
          <p:nvPr/>
        </p:nvGrpSpPr>
        <p:grpSpPr>
          <a:xfrm>
            <a:off x="539551" y="1037802"/>
            <a:ext cx="8280000" cy="1383086"/>
            <a:chOff x="428596" y="5072074"/>
            <a:chExt cx="5929354" cy="1785950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428596" y="507207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428596" y="684484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7" name="Picture 3" descr="D:\Documents and Settings\Администратор.HOME-FDD52612A3\Рабочий стол\Ирина_Раб стол\10 Презентации для Босовой\11 класс\9-1-1\Edsger_Wybe_Dijkstra —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852936"/>
            <a:ext cx="2700000" cy="360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дзаголовок 5"/>
          <p:cNvSpPr txBox="1">
            <a:spLocks/>
          </p:cNvSpPr>
          <p:nvPr/>
        </p:nvSpPr>
        <p:spPr>
          <a:xfrm>
            <a:off x="3419872" y="2708920"/>
            <a:ext cx="5399679" cy="41044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ru-RU" sz="2000" b="1" dirty="0" err="1"/>
              <a:t>Э́дсгер</a:t>
            </a:r>
            <a:r>
              <a:rPr lang="ru-RU" sz="2000" b="1" dirty="0"/>
              <a:t> </a:t>
            </a:r>
            <a:r>
              <a:rPr lang="ru-RU" sz="2000" b="1" dirty="0" err="1"/>
              <a:t>Ви́бе</a:t>
            </a:r>
            <a:r>
              <a:rPr lang="ru-RU" sz="2000" b="1" dirty="0"/>
              <a:t> </a:t>
            </a:r>
            <a:r>
              <a:rPr lang="ru-RU" sz="2000" b="1" dirty="0" err="1"/>
              <a:t>Де́йкстра</a:t>
            </a:r>
            <a:r>
              <a:rPr lang="ru-RU" sz="2000" dirty="0"/>
              <a:t> (11.05.1930–6.08.2002) – нидерландский учёный, труды которого оказали влияние на развитие информатики и информационных технологий; один из разработчиков концепции структурного про-</a:t>
            </a:r>
            <a:r>
              <a:rPr lang="ru-RU" sz="2000" dirty="0" err="1"/>
              <a:t>граммирования</a:t>
            </a:r>
            <a:r>
              <a:rPr lang="ru-RU" sz="2000" dirty="0"/>
              <a:t>, исследователь формальной верификации и распределенных вычислений. Автор нескольких книг и множества статей, самые известные публикации – книги «Дисциплина программирования», «Заметки по структурному программированию», статья «О вреде оператора GOTO».</a:t>
            </a:r>
          </a:p>
        </p:txBody>
      </p:sp>
      <p:pic>
        <p:nvPicPr>
          <p:cNvPr id="11" name="Объект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76" y="2565782"/>
            <a:ext cx="810838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81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Принципы структурного программирования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280920" cy="576064"/>
          </a:xfrm>
        </p:spPr>
        <p:txBody>
          <a:bodyPr/>
          <a:lstStyle/>
          <a:p>
            <a:pPr algn="ctr"/>
            <a:r>
              <a:rPr lang="ru-RU" b="1" dirty="0"/>
              <a:t>Некоторые принципы структурного программирования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39552" y="1412776"/>
            <a:ext cx="6120680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 algn="just">
              <a:buFont typeface="+mj-lt"/>
              <a:buAutoNum type="arabicPeriod"/>
            </a:pPr>
            <a:r>
              <a:rPr lang="ru-RU" dirty="0"/>
              <a:t>Любая программа строится из трёх базовых управляющих конструкций: последовательность, ветвление, цикл.</a:t>
            </a:r>
          </a:p>
          <a:p>
            <a:pPr marL="361950" indent="-361950" algn="just">
              <a:buFont typeface="+mj-lt"/>
              <a:buAutoNum type="arabicPeriod"/>
            </a:pPr>
            <a:r>
              <a:rPr lang="ru-RU" dirty="0"/>
              <a:t>В программе базовые управляющие конструкции могут быть вложены друг в друга произвольным образом.</a:t>
            </a:r>
          </a:p>
          <a:p>
            <a:pPr marL="361950" indent="-361950" algn="just">
              <a:buFont typeface="+mj-lt"/>
              <a:buAutoNum type="arabicPeriod"/>
            </a:pPr>
            <a:r>
              <a:rPr lang="ru-RU" dirty="0"/>
              <a:t>Повторяющиеся фрагменты программы можно оформить в виде подпрограмм (процедур и функций). В виде подпрограмм можно оформить логически целостные фрагменты программы, даже если они не повторяются.</a:t>
            </a:r>
          </a:p>
          <a:p>
            <a:pPr marL="361950" indent="-361950" algn="just">
              <a:buFont typeface="+mj-lt"/>
              <a:buAutoNum type="arabicPeriod"/>
            </a:pPr>
            <a:r>
              <a:rPr lang="ru-RU" dirty="0"/>
              <a:t>Все перечисленные конструкции должны иметь один вход и один выход.</a:t>
            </a:r>
          </a:p>
          <a:p>
            <a:pPr marL="361950" indent="-361950" algn="just">
              <a:buFont typeface="+mj-lt"/>
              <a:buAutoNum type="arabicPeriod"/>
            </a:pPr>
            <a:r>
              <a:rPr lang="ru-RU" dirty="0"/>
              <a:t>Разработка программы ведётся пошагово, методом «сверху вниз»</a:t>
            </a:r>
            <a:r>
              <a:rPr lang="en-US" dirty="0"/>
              <a:t> (</a:t>
            </a:r>
            <a:r>
              <a:rPr lang="ru-RU" dirty="0"/>
              <a:t>метод последовательной детализации</a:t>
            </a:r>
            <a:r>
              <a:rPr lang="en-US" dirty="0"/>
              <a:t>)</a:t>
            </a:r>
            <a:r>
              <a:rPr lang="ru-RU" dirty="0"/>
              <a:t>.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556792"/>
            <a:ext cx="1874992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60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Вспомогательный алгоритм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39552" y="1052513"/>
            <a:ext cx="8232550" cy="792311"/>
          </a:xfrm>
        </p:spPr>
        <p:txBody>
          <a:bodyPr/>
          <a:lstStyle/>
          <a:p>
            <a:pPr algn="just"/>
            <a:r>
              <a:rPr lang="ru-RU" b="1" dirty="0"/>
              <a:t>Пример 1.  </a:t>
            </a:r>
            <a:r>
              <a:rPr lang="ru-RU" dirty="0"/>
              <a:t>Найти периметр треугольника АВС, заданного координатами своих вершин – (X</a:t>
            </a:r>
            <a:r>
              <a:rPr lang="ru-RU" baseline="-25000" dirty="0"/>
              <a:t>A</a:t>
            </a:r>
            <a:r>
              <a:rPr lang="ru-RU" dirty="0"/>
              <a:t>, Y</a:t>
            </a:r>
            <a:r>
              <a:rPr lang="ru-RU" baseline="-25000" dirty="0"/>
              <a:t>A</a:t>
            </a:r>
            <a:r>
              <a:rPr lang="ru-RU" dirty="0"/>
              <a:t>), (X</a:t>
            </a:r>
            <a:r>
              <a:rPr lang="ru-RU" baseline="-25000" dirty="0"/>
              <a:t>B</a:t>
            </a:r>
            <a:r>
              <a:rPr lang="ru-RU" dirty="0"/>
              <a:t>, Y</a:t>
            </a:r>
            <a:r>
              <a:rPr lang="ru-RU" baseline="-25000" dirty="0"/>
              <a:t>B</a:t>
            </a:r>
            <a:r>
              <a:rPr lang="ru-RU" dirty="0"/>
              <a:t>), (X</a:t>
            </a:r>
            <a:r>
              <a:rPr lang="ru-RU" baseline="-25000" dirty="0"/>
              <a:t>C</a:t>
            </a:r>
            <a:r>
              <a:rPr lang="ru-RU" dirty="0"/>
              <a:t>, Y</a:t>
            </a:r>
            <a:r>
              <a:rPr lang="ru-RU" baseline="-25000" dirty="0"/>
              <a:t>C</a:t>
            </a:r>
            <a:r>
              <a:rPr lang="ru-RU" dirty="0"/>
              <a:t>).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5004048" y="1800200"/>
            <a:ext cx="4139952" cy="5057800"/>
            <a:chOff x="5004048" y="1800200"/>
            <a:chExt cx="4139952" cy="50578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004048" y="1800200"/>
              <a:ext cx="4139952" cy="50578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3" name="Группа 22"/>
            <p:cNvGrpSpPr/>
            <p:nvPr/>
          </p:nvGrpSpPr>
          <p:grpSpPr>
            <a:xfrm>
              <a:off x="5155692" y="2403528"/>
              <a:ext cx="3880804" cy="3036064"/>
              <a:chOff x="3139468" y="1628800"/>
              <a:chExt cx="3880804" cy="3036064"/>
            </a:xfrm>
          </p:grpSpPr>
          <p:cxnSp>
            <p:nvCxnSpPr>
              <p:cNvPr id="5" name="Прямая со стрелкой 4"/>
              <p:cNvCxnSpPr/>
              <p:nvPr/>
            </p:nvCxnSpPr>
            <p:spPr>
              <a:xfrm flipV="1">
                <a:off x="3491880" y="1628800"/>
                <a:ext cx="0" cy="2880320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 стрелкой 7"/>
              <p:cNvCxnSpPr/>
              <p:nvPr/>
            </p:nvCxnSpPr>
            <p:spPr>
              <a:xfrm>
                <a:off x="3347864" y="4346054"/>
                <a:ext cx="2880320" cy="0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" name="Полилиния 9"/>
              <p:cNvSpPr/>
              <p:nvPr/>
            </p:nvSpPr>
            <p:spPr>
              <a:xfrm>
                <a:off x="3495675" y="3356992"/>
                <a:ext cx="644277" cy="986408"/>
              </a:xfrm>
              <a:custGeom>
                <a:avLst/>
                <a:gdLst>
                  <a:gd name="connsiteX0" fmla="*/ 0 w 2324100"/>
                  <a:gd name="connsiteY0" fmla="*/ 0 h 2295525"/>
                  <a:gd name="connsiteX1" fmla="*/ 2324100 w 2324100"/>
                  <a:gd name="connsiteY1" fmla="*/ 0 h 2295525"/>
                  <a:gd name="connsiteX2" fmla="*/ 2324100 w 2324100"/>
                  <a:gd name="connsiteY2" fmla="*/ 2295525 h 2295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24100" h="2295525">
                    <a:moveTo>
                      <a:pt x="0" y="0"/>
                    </a:moveTo>
                    <a:lnTo>
                      <a:pt x="2324100" y="0"/>
                    </a:lnTo>
                    <a:lnTo>
                      <a:pt x="2324100" y="2295525"/>
                    </a:lnTo>
                  </a:path>
                </a:pathLst>
              </a:cu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олилиния 10"/>
              <p:cNvSpPr/>
              <p:nvPr/>
            </p:nvSpPr>
            <p:spPr>
              <a:xfrm>
                <a:off x="3495675" y="2047875"/>
                <a:ext cx="2324100" cy="2295525"/>
              </a:xfrm>
              <a:custGeom>
                <a:avLst/>
                <a:gdLst>
                  <a:gd name="connsiteX0" fmla="*/ 0 w 2324100"/>
                  <a:gd name="connsiteY0" fmla="*/ 0 h 2295525"/>
                  <a:gd name="connsiteX1" fmla="*/ 2324100 w 2324100"/>
                  <a:gd name="connsiteY1" fmla="*/ 0 h 2295525"/>
                  <a:gd name="connsiteX2" fmla="*/ 2324100 w 2324100"/>
                  <a:gd name="connsiteY2" fmla="*/ 2295525 h 2295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24100" h="2295525">
                    <a:moveTo>
                      <a:pt x="0" y="0"/>
                    </a:moveTo>
                    <a:lnTo>
                      <a:pt x="2324100" y="0"/>
                    </a:lnTo>
                    <a:lnTo>
                      <a:pt x="2324100" y="2295525"/>
                    </a:lnTo>
                  </a:path>
                </a:pathLst>
              </a:cu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819774" y="1863209"/>
                <a:ext cx="12004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(x</a:t>
                </a:r>
                <a:r>
                  <a:rPr lang="ru-RU" sz="2000" baseline="-25000" dirty="0"/>
                  <a:t>2</a:t>
                </a:r>
                <a:r>
                  <a:rPr lang="en-US" sz="2000" dirty="0"/>
                  <a:t>; y</a:t>
                </a:r>
                <a:r>
                  <a:rPr lang="ru-RU" sz="2000" baseline="-25000" dirty="0"/>
                  <a:t>2</a:t>
                </a:r>
                <a:r>
                  <a:rPr lang="en-US" sz="2000" dirty="0"/>
                  <a:t>)</a:t>
                </a:r>
                <a:endParaRPr lang="ru-RU" sz="2000" baseline="-250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139952" y="3230336"/>
                <a:ext cx="13681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(x</a:t>
                </a:r>
                <a:r>
                  <a:rPr lang="ru-RU" sz="2000" baseline="-25000" dirty="0"/>
                  <a:t>1</a:t>
                </a:r>
                <a:r>
                  <a:rPr lang="en-US" sz="2000" dirty="0"/>
                  <a:t>; y</a:t>
                </a:r>
                <a:r>
                  <a:rPr lang="ru-RU" sz="2000" baseline="-25000" dirty="0"/>
                  <a:t>1</a:t>
                </a:r>
                <a:r>
                  <a:rPr lang="en-US" sz="2000" dirty="0"/>
                  <a:t>)</a:t>
                </a:r>
                <a:endParaRPr lang="ru-RU" sz="2000" baseline="-25000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933453" y="4264754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x</a:t>
                </a:r>
                <a:r>
                  <a:rPr lang="ru-RU" sz="2000" baseline="-25000" dirty="0"/>
                  <a:t>1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603750" y="4264754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x</a:t>
                </a:r>
                <a:r>
                  <a:rPr lang="ru-RU" sz="2000" baseline="-25000" dirty="0"/>
                  <a:t>2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139468" y="1772816"/>
                <a:ext cx="5684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y</a:t>
                </a:r>
                <a:r>
                  <a:rPr lang="ru-RU" sz="2000" baseline="-25000" dirty="0"/>
                  <a:t>2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139468" y="3070186"/>
                <a:ext cx="5684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y</a:t>
                </a:r>
                <a:r>
                  <a:rPr lang="ru-RU" sz="2000" baseline="-25000" dirty="0"/>
                  <a:t>1</a:t>
                </a:r>
              </a:p>
            </p:txBody>
          </p:sp>
          <p:cxnSp>
            <p:nvCxnSpPr>
              <p:cNvPr id="13" name="Прямая соединительная линия 12"/>
              <p:cNvCxnSpPr>
                <a:stCxn id="10" idx="1"/>
                <a:endCxn id="11" idx="1"/>
              </p:cNvCxnSpPr>
              <p:nvPr/>
            </p:nvCxnSpPr>
            <p:spPr>
              <a:xfrm flipV="1">
                <a:off x="4139952" y="2047875"/>
                <a:ext cx="1679823" cy="1309117"/>
              </a:xfrm>
              <a:prstGeom prst="line">
                <a:avLst/>
              </a:prstGeom>
              <a:ln w="28575"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5220072" y="5583608"/>
                  <a:ext cx="3552030" cy="4650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𝑑</m:t>
                      </m:r>
                      <m:r>
                        <a:rPr lang="en-US" sz="200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ru-RU" sz="20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ru-RU" sz="20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ru-RU" sz="20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ru-RU" sz="20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a14:m>
                  <a:r>
                    <a:rPr lang="en-US" sz="2000" dirty="0"/>
                    <a:t> </a:t>
                  </a:r>
                  <a:endParaRPr lang="ru-RU" sz="2000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0072" y="5583608"/>
                  <a:ext cx="3552030" cy="46506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526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Прямоугольник 5"/>
            <p:cNvSpPr/>
            <p:nvPr/>
          </p:nvSpPr>
          <p:spPr>
            <a:xfrm>
              <a:off x="6845701" y="1800200"/>
              <a:ext cx="2046779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8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ГЕОМЕТРИЯ</a:t>
              </a:r>
            </a:p>
          </p:txBody>
        </p:sp>
      </p:grpSp>
      <p:sp>
        <p:nvSpPr>
          <p:cNvPr id="25" name="Объект 2"/>
          <p:cNvSpPr txBox="1">
            <a:spLocks/>
          </p:cNvSpPr>
          <p:nvPr/>
        </p:nvSpPr>
        <p:spPr>
          <a:xfrm>
            <a:off x="539552" y="1845627"/>
            <a:ext cx="4464496" cy="477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/>
              <a:t>Решение:</a:t>
            </a:r>
            <a:endParaRPr lang="ru-RU" dirty="0"/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539552" y="2206788"/>
            <a:ext cx="4464496" cy="7146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tabLst>
                <a:tab pos="271463" algn="l"/>
              </a:tabLst>
            </a:pPr>
            <a:r>
              <a:rPr lang="ru-RU" dirty="0"/>
              <a:t>Чтобы найти периметр треугольника, надо знать длины его сторон.</a:t>
            </a:r>
          </a:p>
        </p:txBody>
      </p:sp>
      <p:sp>
        <p:nvSpPr>
          <p:cNvPr id="27" name="Объект 2"/>
          <p:cNvSpPr txBox="1">
            <a:spLocks/>
          </p:cNvSpPr>
          <p:nvPr/>
        </p:nvSpPr>
        <p:spPr>
          <a:xfrm>
            <a:off x="539552" y="2852936"/>
            <a:ext cx="4464496" cy="10069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tabLst>
                <a:tab pos="271463" algn="l"/>
              </a:tabLst>
            </a:pPr>
            <a:r>
              <a:rPr lang="ru-RU" dirty="0"/>
              <a:t>Для вычисления длины отрезка по координатам его концов используем формулу из геометрии.</a:t>
            </a:r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539552" y="3789040"/>
            <a:ext cx="4464496" cy="1616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tabLst>
                <a:tab pos="271463" algn="l"/>
              </a:tabLst>
            </a:pPr>
            <a:r>
              <a:rPr lang="ru-RU" dirty="0"/>
              <a:t>Действия по вычислению длины отрезка представляют собой логически целостный фрагмент, который можно  оформить в виде </a:t>
            </a:r>
            <a:r>
              <a:rPr lang="ru-RU" u="sng" dirty="0">
                <a:solidFill>
                  <a:srgbClr val="0070C0"/>
                </a:solidFill>
              </a:rPr>
              <a:t>вспомогательного алгоритма</a:t>
            </a:r>
            <a:r>
              <a:rPr lang="ru-RU" dirty="0"/>
              <a:t>. </a:t>
            </a:r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539552" y="5373216"/>
            <a:ext cx="4464496" cy="13235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tabLst>
                <a:tab pos="271463" algn="l"/>
              </a:tabLst>
            </a:pPr>
            <a:r>
              <a:rPr lang="ru-RU" dirty="0"/>
              <a:t>Вызывая вспомогательный алгоритм с разными исходными данными, вычислим длины</a:t>
            </a:r>
            <a:r>
              <a:rPr lang="en-US" dirty="0"/>
              <a:t> </a:t>
            </a:r>
            <a:r>
              <a:rPr lang="ru-RU" dirty="0"/>
              <a:t>всех</a:t>
            </a:r>
            <a:r>
              <a:rPr lang="en-US" dirty="0"/>
              <a:t> </a:t>
            </a:r>
            <a:r>
              <a:rPr lang="ru-RU" dirty="0"/>
              <a:t> сторон. </a:t>
            </a:r>
          </a:p>
          <a:p>
            <a:pPr algn="just">
              <a:tabLst>
                <a:tab pos="271463" algn="l"/>
              </a:tabLst>
            </a:pPr>
            <a:r>
              <a:rPr lang="ru-RU" dirty="0"/>
              <a:t>А затем Найдем периметр.</a:t>
            </a:r>
          </a:p>
        </p:txBody>
      </p:sp>
      <p:sp>
        <p:nvSpPr>
          <p:cNvPr id="9" name="Прозрачный прямоугольник"/>
          <p:cNvSpPr/>
          <p:nvPr/>
        </p:nvSpPr>
        <p:spPr>
          <a:xfrm>
            <a:off x="467544" y="4765080"/>
            <a:ext cx="4464495" cy="64023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35"/>
          <p:cNvGrpSpPr/>
          <p:nvPr/>
        </p:nvGrpSpPr>
        <p:grpSpPr>
          <a:xfrm>
            <a:off x="467544" y="1800200"/>
            <a:ext cx="8640960" cy="5057800"/>
            <a:chOff x="467544" y="1800200"/>
            <a:chExt cx="8640960" cy="5057800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467544" y="1800200"/>
              <a:ext cx="8640960" cy="5057800"/>
            </a:xfrm>
            <a:prstGeom prst="rect">
              <a:avLst/>
            </a:prstGeom>
            <a:solidFill>
              <a:srgbClr val="FFFFFF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Picture 2" descr="D:\Documents and Settings\Администратор.HOME-FDD52612A3\Рабочий стол\Ирина_Раб стол\10 Презентации для Босовой\Рисунки общие\teacher-desk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660232" y="4765080"/>
              <a:ext cx="2290803" cy="1985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Скругленная прямоугольная выноска 38"/>
            <p:cNvSpPr/>
            <p:nvPr/>
          </p:nvSpPr>
          <p:spPr>
            <a:xfrm>
              <a:off x="899592" y="2420888"/>
              <a:ext cx="7272809" cy="2088232"/>
            </a:xfrm>
            <a:prstGeom prst="wedgeRoundRectCallout">
              <a:avLst>
                <a:gd name="adj1" fmla="val 43148"/>
                <a:gd name="adj2" fmla="val 63622"/>
                <a:gd name="adj3" fmla="val 16667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accent5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endParaRPr lang="ru-RU" sz="2000" dirty="0"/>
            </a:p>
          </p:txBody>
        </p:sp>
        <p:sp>
          <p:nvSpPr>
            <p:cNvPr id="40" name="Подзаголовок 5"/>
            <p:cNvSpPr txBox="1">
              <a:spLocks/>
            </p:cNvSpPr>
            <p:nvPr/>
          </p:nvSpPr>
          <p:spPr>
            <a:xfrm>
              <a:off x="1907704" y="2667977"/>
              <a:ext cx="6048671" cy="1728190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/>
            <a:p>
              <a:pPr algn="just"/>
              <a:r>
                <a:rPr lang="ru-RU" sz="2000" b="1" dirty="0"/>
                <a:t>Вспомогательный алгоритм</a:t>
              </a:r>
              <a:r>
                <a:rPr lang="ru-RU" sz="2000" dirty="0"/>
                <a:t> – ﻿это алгоритм, целиком используемый в составе другого алгоритма.</a:t>
              </a:r>
            </a:p>
            <a:p>
              <a:pPr algn="just"/>
              <a:r>
                <a:rPr lang="ru-RU" sz="2000" dirty="0"/>
                <a:t>При вызове вспомогательного алгоритма указываются его параметры (входные данные и результаты).</a:t>
              </a:r>
            </a:p>
          </p:txBody>
        </p:sp>
        <p:sp>
          <p:nvSpPr>
            <p:cNvPr id="41" name="Овал 40"/>
            <p:cNvSpPr/>
            <p:nvPr/>
          </p:nvSpPr>
          <p:spPr>
            <a:xfrm>
              <a:off x="1117569" y="2811255"/>
              <a:ext cx="714380" cy="7143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>
                  <a:latin typeface="Arial Black" pitchFamily="34" charset="0"/>
                  <a:cs typeface="Arial" pitchFamily="34" charset="0"/>
                </a:rPr>
                <a:t>!</a:t>
              </a:r>
            </a:p>
          </p:txBody>
        </p:sp>
      </p:grpSp>
      <p:sp>
        <p:nvSpPr>
          <p:cNvPr id="32" name="Прямоугольник 31">
            <a:hlinkClick r:id="rId5" action="ppaction://hlinksldjump"/>
          </p:cNvPr>
          <p:cNvSpPr/>
          <p:nvPr/>
        </p:nvSpPr>
        <p:spPr>
          <a:xfrm>
            <a:off x="6024860" y="6165304"/>
            <a:ext cx="2277596" cy="39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Блок-схема</a:t>
            </a:r>
          </a:p>
        </p:txBody>
      </p:sp>
    </p:spTree>
    <p:extLst>
      <p:ext uri="{BB962C8B-B14F-4D97-AF65-F5344CB8AC3E}">
        <p14:creationId xmlns:p14="http://schemas.microsoft.com/office/powerpoint/2010/main" val="420308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9" grpId="0" animBg="1"/>
      <p:bldP spid="9" grpId="1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программирования сверху вниз</a:t>
            </a: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5313169" y="1052736"/>
            <a:ext cx="2311501" cy="360000"/>
          </a:xfrm>
          <a:prstGeom prst="flowChartTerminator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Начало</a:t>
            </a:r>
            <a:r>
              <a:rPr lang="en-US" sz="2000" dirty="0"/>
              <a:t> </a:t>
            </a:r>
            <a:r>
              <a:rPr lang="ru-RU" sz="2000" b="1" dirty="0"/>
              <a:t>Отрезок</a:t>
            </a: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5313169" y="3367087"/>
            <a:ext cx="2311499" cy="360000"/>
          </a:xfrm>
          <a:prstGeom prst="flowChartTerminator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Конец</a:t>
            </a:r>
          </a:p>
        </p:txBody>
      </p:sp>
      <p:cxnSp>
        <p:nvCxnSpPr>
          <p:cNvPr id="10" name="Прямая со стрелкой 9"/>
          <p:cNvCxnSpPr>
            <a:stCxn id="5" idx="2"/>
            <a:endCxn id="6" idx="0"/>
          </p:cNvCxnSpPr>
          <p:nvPr/>
        </p:nvCxnSpPr>
        <p:spPr>
          <a:xfrm flipH="1">
            <a:off x="6468919" y="1412736"/>
            <a:ext cx="1" cy="195435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Блок-схема: знак завершения 20"/>
          <p:cNvSpPr/>
          <p:nvPr/>
        </p:nvSpPr>
        <p:spPr>
          <a:xfrm>
            <a:off x="992693" y="1052736"/>
            <a:ext cx="2311501" cy="360000"/>
          </a:xfrm>
          <a:prstGeom prst="flowChartTerminator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sz="2000" dirty="0"/>
              <a:t>Начало</a:t>
            </a:r>
            <a:r>
              <a:rPr lang="en-US" sz="2000" dirty="0"/>
              <a:t> </a:t>
            </a:r>
            <a:r>
              <a:rPr lang="ru-RU" sz="2000" b="1" dirty="0"/>
              <a:t>Периметр</a:t>
            </a:r>
          </a:p>
        </p:txBody>
      </p:sp>
      <p:sp>
        <p:nvSpPr>
          <p:cNvPr id="22" name="Блок-схема: знак завершения 21"/>
          <p:cNvSpPr/>
          <p:nvPr/>
        </p:nvSpPr>
        <p:spPr>
          <a:xfrm>
            <a:off x="992693" y="6309360"/>
            <a:ext cx="2311499" cy="360000"/>
          </a:xfrm>
          <a:prstGeom prst="flowChartTerminator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Конец</a:t>
            </a:r>
          </a:p>
        </p:txBody>
      </p:sp>
      <p:cxnSp>
        <p:nvCxnSpPr>
          <p:cNvPr id="26" name="Прямая со стрелкой 25"/>
          <p:cNvCxnSpPr>
            <a:stCxn id="21" idx="2"/>
            <a:endCxn id="22" idx="0"/>
          </p:cNvCxnSpPr>
          <p:nvPr/>
        </p:nvCxnSpPr>
        <p:spPr>
          <a:xfrm flipH="1">
            <a:off x="2148443" y="1412736"/>
            <a:ext cx="1" cy="489662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Блок-схема: процесс 30"/>
          <p:cNvSpPr/>
          <p:nvPr/>
        </p:nvSpPr>
        <p:spPr>
          <a:xfrm>
            <a:off x="827591" y="2740473"/>
            <a:ext cx="2641715" cy="550800"/>
          </a:xfrm>
          <a:prstGeom prst="flowChartProcess">
            <a:avLst/>
          </a:prstGeom>
          <a:solidFill>
            <a:schemeClr val="bg1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P := D</a:t>
            </a:r>
            <a:endParaRPr lang="ru-RU" sz="2000" dirty="0"/>
          </a:p>
        </p:txBody>
      </p:sp>
      <p:sp>
        <p:nvSpPr>
          <p:cNvPr id="41" name="Блок-схема: типовой процесс 40"/>
          <p:cNvSpPr/>
          <p:nvPr/>
        </p:nvSpPr>
        <p:spPr>
          <a:xfrm>
            <a:off x="827588" y="2113859"/>
            <a:ext cx="2641715" cy="550800"/>
          </a:xfrm>
          <a:prstGeom prst="flowChartPredefinedProcess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Отрезок </a:t>
            </a:r>
            <a:br>
              <a:rPr lang="en-US" dirty="0"/>
            </a:br>
            <a:r>
              <a:rPr lang="ru-RU" dirty="0"/>
              <a:t>(</a:t>
            </a:r>
            <a:r>
              <a:rPr lang="en-US" dirty="0"/>
              <a:t>X</a:t>
            </a:r>
            <a:r>
              <a:rPr lang="ru-RU" dirty="0"/>
              <a:t>А, </a:t>
            </a:r>
            <a:r>
              <a:rPr lang="en-US" dirty="0"/>
              <a:t>YA, XB, YB, D</a:t>
            </a:r>
            <a:r>
              <a:rPr lang="ru-RU" dirty="0"/>
              <a:t>) </a:t>
            </a:r>
          </a:p>
        </p:txBody>
      </p:sp>
      <p:sp>
        <p:nvSpPr>
          <p:cNvPr id="23" name="Блок-схема: данные 22"/>
          <p:cNvSpPr/>
          <p:nvPr/>
        </p:nvSpPr>
        <p:spPr>
          <a:xfrm>
            <a:off x="827588" y="1488550"/>
            <a:ext cx="2641715" cy="549495"/>
          </a:xfrm>
          <a:prstGeom prst="flowChartInputOutput">
            <a:avLst/>
          </a:prstGeom>
          <a:solidFill>
            <a:schemeClr val="bg1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000" dirty="0"/>
              <a:t>X</a:t>
            </a:r>
            <a:r>
              <a:rPr lang="ru-RU" sz="2000" dirty="0"/>
              <a:t>А, </a:t>
            </a:r>
            <a:r>
              <a:rPr lang="en-US" sz="2000" dirty="0"/>
              <a:t>YA, XB, YB, XC, YC</a:t>
            </a:r>
            <a:endParaRPr lang="ru-RU" sz="2000" dirty="0"/>
          </a:p>
        </p:txBody>
      </p:sp>
      <p:sp>
        <p:nvSpPr>
          <p:cNvPr id="45" name="Блок-схема: процесс 44"/>
          <p:cNvSpPr/>
          <p:nvPr/>
        </p:nvSpPr>
        <p:spPr>
          <a:xfrm>
            <a:off x="827587" y="3993701"/>
            <a:ext cx="2641715" cy="550800"/>
          </a:xfrm>
          <a:prstGeom prst="flowChartProcess">
            <a:avLst/>
          </a:prstGeom>
          <a:solidFill>
            <a:schemeClr val="bg1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P := P + D</a:t>
            </a:r>
            <a:endParaRPr lang="ru-RU" sz="2000" dirty="0"/>
          </a:p>
        </p:txBody>
      </p:sp>
      <p:sp>
        <p:nvSpPr>
          <p:cNvPr id="46" name="Блок-схема: типовой процесс 45"/>
          <p:cNvSpPr/>
          <p:nvPr/>
        </p:nvSpPr>
        <p:spPr>
          <a:xfrm>
            <a:off x="827584" y="3367087"/>
            <a:ext cx="2641715" cy="550800"/>
          </a:xfrm>
          <a:prstGeom prst="flowChartPredefinedProcess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Отрезок </a:t>
            </a:r>
            <a:br>
              <a:rPr lang="en-US" dirty="0"/>
            </a:br>
            <a:r>
              <a:rPr lang="ru-RU" dirty="0"/>
              <a:t>(</a:t>
            </a:r>
            <a:r>
              <a:rPr lang="en-US" dirty="0"/>
              <a:t>XB, YB, XC, YC, D</a:t>
            </a:r>
            <a:r>
              <a:rPr lang="ru-RU" dirty="0"/>
              <a:t>)</a:t>
            </a:r>
          </a:p>
        </p:txBody>
      </p:sp>
      <p:sp>
        <p:nvSpPr>
          <p:cNvPr id="48" name="Блок-схема: процесс 47"/>
          <p:cNvSpPr/>
          <p:nvPr/>
        </p:nvSpPr>
        <p:spPr>
          <a:xfrm>
            <a:off x="827587" y="5246929"/>
            <a:ext cx="2641715" cy="550800"/>
          </a:xfrm>
          <a:prstGeom prst="flowChartProcess">
            <a:avLst/>
          </a:prstGeom>
          <a:solidFill>
            <a:schemeClr val="bg1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P := P + D</a:t>
            </a:r>
            <a:endParaRPr lang="ru-RU" sz="2000" dirty="0"/>
          </a:p>
        </p:txBody>
      </p:sp>
      <p:sp>
        <p:nvSpPr>
          <p:cNvPr id="49" name="Блок-схема: типовой процесс 48"/>
          <p:cNvSpPr/>
          <p:nvPr/>
        </p:nvSpPr>
        <p:spPr>
          <a:xfrm>
            <a:off x="827584" y="4620315"/>
            <a:ext cx="2641715" cy="550800"/>
          </a:xfrm>
          <a:prstGeom prst="flowChartPredefinedProcess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Отрезок </a:t>
            </a:r>
            <a:br>
              <a:rPr lang="en-US" dirty="0"/>
            </a:br>
            <a:r>
              <a:rPr lang="ru-RU" dirty="0"/>
              <a:t>(</a:t>
            </a:r>
            <a:r>
              <a:rPr lang="en-US" dirty="0"/>
              <a:t>X</a:t>
            </a:r>
            <a:r>
              <a:rPr lang="ru-RU" dirty="0"/>
              <a:t>А, </a:t>
            </a:r>
            <a:r>
              <a:rPr lang="en-US" dirty="0"/>
              <a:t>YA, XC, YC, D</a:t>
            </a:r>
            <a:r>
              <a:rPr lang="ru-RU" dirty="0"/>
              <a:t>) </a:t>
            </a:r>
          </a:p>
        </p:txBody>
      </p:sp>
      <p:sp>
        <p:nvSpPr>
          <p:cNvPr id="24" name="Блок-схема: данные 23"/>
          <p:cNvSpPr/>
          <p:nvPr/>
        </p:nvSpPr>
        <p:spPr>
          <a:xfrm>
            <a:off x="827591" y="5873543"/>
            <a:ext cx="2641715" cy="360000"/>
          </a:xfrm>
          <a:prstGeom prst="flowChartInputOutput">
            <a:avLst/>
          </a:prstGeom>
          <a:solidFill>
            <a:schemeClr val="bg1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P</a:t>
            </a:r>
            <a:endParaRPr lang="ru-RU" sz="2000" dirty="0"/>
          </a:p>
        </p:txBody>
      </p:sp>
      <p:sp>
        <p:nvSpPr>
          <p:cNvPr id="7" name="Блок-схема: данные 6"/>
          <p:cNvSpPr/>
          <p:nvPr/>
        </p:nvSpPr>
        <p:spPr>
          <a:xfrm>
            <a:off x="5148064" y="1488550"/>
            <a:ext cx="2641715" cy="550800"/>
          </a:xfrm>
          <a:prstGeom prst="flowChartInputOutpu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000" dirty="0"/>
              <a:t>X</a:t>
            </a:r>
            <a:r>
              <a:rPr lang="ru-RU" sz="2000" dirty="0"/>
              <a:t>1, </a:t>
            </a:r>
            <a:r>
              <a:rPr lang="en-US" sz="2000" dirty="0"/>
              <a:t>Y1, X2, Y2</a:t>
            </a:r>
            <a:endParaRPr lang="ru-RU" sz="2000" dirty="0"/>
          </a:p>
        </p:txBody>
      </p:sp>
      <p:sp>
        <p:nvSpPr>
          <p:cNvPr id="8" name="Блок-схема: данные 7"/>
          <p:cNvSpPr/>
          <p:nvPr/>
        </p:nvSpPr>
        <p:spPr>
          <a:xfrm>
            <a:off x="5148067" y="2740473"/>
            <a:ext cx="2641715" cy="550800"/>
          </a:xfrm>
          <a:prstGeom prst="flowChartInputOutpu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REZ</a:t>
            </a:r>
            <a:endParaRPr lang="ru-RU" sz="2000" dirty="0"/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4549422" y="2113859"/>
            <a:ext cx="3839002" cy="550800"/>
          </a:xfrm>
          <a:prstGeom prst="flowChartProcess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000" dirty="0"/>
              <a:t>D := SQRT (SQR(X1-X2)+SQR(Y1-Y2))</a:t>
            </a:r>
            <a:endParaRPr lang="ru-RU" sz="2000" dirty="0"/>
          </a:p>
        </p:txBody>
      </p:sp>
      <p:sp>
        <p:nvSpPr>
          <p:cNvPr id="55" name="Подзаголовок 5"/>
          <p:cNvSpPr txBox="1">
            <a:spLocks/>
          </p:cNvSpPr>
          <p:nvPr/>
        </p:nvSpPr>
        <p:spPr>
          <a:xfrm>
            <a:off x="5217222" y="4602499"/>
            <a:ext cx="3641057" cy="205144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lvl="0" algn="just">
              <a:spcBef>
                <a:spcPct val="20000"/>
              </a:spcBef>
              <a:defRPr sz="2000" b="1">
                <a:cs typeface="Arial" pitchFamily="34" charset="0"/>
              </a:defRPr>
            </a:lvl1pPr>
          </a:lstStyle>
          <a:p>
            <a:r>
              <a:rPr lang="ru-RU" b="0" i="1" dirty="0"/>
              <a:t>Каким будет результат работы алгоритма при следующих исходных</a:t>
            </a:r>
            <a:r>
              <a:rPr lang="en-US" b="0" i="1" dirty="0"/>
              <a:t> </a:t>
            </a:r>
            <a:r>
              <a:rPr lang="ru-RU" b="0" i="1" dirty="0"/>
              <a:t>данных: </a:t>
            </a:r>
          </a:p>
          <a:p>
            <a:pPr marL="627063" algn="l"/>
            <a:r>
              <a:rPr lang="ru-RU" b="0" i="1" dirty="0"/>
              <a:t>XA = 1, YA = 1,</a:t>
            </a:r>
            <a:br>
              <a:rPr lang="en-US" b="0" i="1" dirty="0"/>
            </a:br>
            <a:r>
              <a:rPr lang="ru-RU" b="0" i="1" dirty="0"/>
              <a:t>XB = </a:t>
            </a:r>
            <a:r>
              <a:rPr lang="en-US" b="0" i="1" dirty="0"/>
              <a:t>1</a:t>
            </a:r>
            <a:r>
              <a:rPr lang="ru-RU" b="0" i="1" dirty="0"/>
              <a:t>, YB = </a:t>
            </a:r>
            <a:r>
              <a:rPr lang="en-US" b="0" i="1" dirty="0"/>
              <a:t>5</a:t>
            </a:r>
            <a:r>
              <a:rPr lang="ru-RU" b="0" i="1" dirty="0"/>
              <a:t>, </a:t>
            </a:r>
            <a:br>
              <a:rPr lang="en-US" b="0" i="1" dirty="0"/>
            </a:br>
            <a:r>
              <a:rPr lang="ru-RU" b="0" i="1" dirty="0"/>
              <a:t>XC = </a:t>
            </a:r>
            <a:r>
              <a:rPr lang="en-US" b="0" i="1" dirty="0"/>
              <a:t>4</a:t>
            </a:r>
            <a:r>
              <a:rPr lang="ru-RU" b="0" i="1" dirty="0"/>
              <a:t>, YC = 1?</a:t>
            </a:r>
          </a:p>
        </p:txBody>
      </p:sp>
      <p:grpSp>
        <p:nvGrpSpPr>
          <p:cNvPr id="56" name="Группа 7"/>
          <p:cNvGrpSpPr/>
          <p:nvPr/>
        </p:nvGrpSpPr>
        <p:grpSpPr>
          <a:xfrm>
            <a:off x="4427985" y="4581128"/>
            <a:ext cx="4391566" cy="2088232"/>
            <a:chOff x="428596" y="5072074"/>
            <a:chExt cx="5929354" cy="1785950"/>
          </a:xfrm>
        </p:grpSpPr>
        <p:cxnSp>
          <p:nvCxnSpPr>
            <p:cNvPr id="57" name="Прямая соединительная линия 56"/>
            <p:cNvCxnSpPr/>
            <p:nvPr/>
          </p:nvCxnSpPr>
          <p:spPr>
            <a:xfrm flipV="1">
              <a:off x="428596" y="507207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flipV="1">
              <a:off x="428596" y="684484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Овал 58"/>
          <p:cNvSpPr/>
          <p:nvPr/>
        </p:nvSpPr>
        <p:spPr>
          <a:xfrm>
            <a:off x="4427984" y="4730844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82576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Documents and Settings\Администратор.HOME-FDD52612A3\Рабочий стол\Ирина_Раб стол\10 Презентации для Босовой\11 класс\9-1-1\3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14422"/>
            <a:ext cx="8124401" cy="5643578"/>
          </a:xfrm>
          <a:prstGeom prst="rect">
            <a:avLst/>
          </a:prstGeom>
          <a:noFill/>
        </p:spPr>
      </p:pic>
      <p:pic>
        <p:nvPicPr>
          <p:cNvPr id="18" name="Picture 4" descr="C:\Documents and Settings\Администратор.HOME-FDD52612A3\Рабочий стол\Ирина_Раб стол\10 Презентации для Босовой\11 класс\9-1-1\3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656544"/>
            <a:ext cx="3484616" cy="2652776"/>
          </a:xfrm>
          <a:prstGeom prst="rect">
            <a:avLst/>
          </a:prstGeom>
          <a:noFill/>
        </p:spPr>
      </p:pic>
      <p:pic>
        <p:nvPicPr>
          <p:cNvPr id="19" name="Picture 4" descr="C:\Documents and Settings\Администратор.HOME-FDD52612A3\Рабочий стол\Ирина_Раб стол\10 Презентации для Босовой\11 класс\9-1-1\3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4799552"/>
            <a:ext cx="1313746" cy="1000132"/>
          </a:xfrm>
          <a:prstGeom prst="rect">
            <a:avLst/>
          </a:prstGeom>
          <a:noFill/>
        </p:spPr>
      </p:pic>
      <p:pic>
        <p:nvPicPr>
          <p:cNvPr id="20" name="Picture 4" descr="C:\Documents and Settings\Администратор.HOME-FDD52612A3\Рабочий стол\Ирина_Раб стол\10 Презентации для Босовой\11 класс\9-1-1\3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56726" y="5245463"/>
            <a:ext cx="500066" cy="380692"/>
          </a:xfrm>
          <a:prstGeom prst="rect">
            <a:avLst/>
          </a:prstGeom>
          <a:noFill/>
        </p:spPr>
      </p:pic>
      <p:pic>
        <p:nvPicPr>
          <p:cNvPr id="21" name="Picture 4" descr="C:\Documents and Settings\Администратор.HOME-FDD52612A3\Рабочий стол\Ирина_Раб стол\10 Презентации для Босовой\11 класс\9-1-1\3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11848" y="5413205"/>
            <a:ext cx="184388" cy="140371"/>
          </a:xfrm>
          <a:prstGeom prst="rect">
            <a:avLst/>
          </a:prstGeom>
          <a:noFill/>
        </p:spPr>
      </p:pic>
      <p:pic>
        <p:nvPicPr>
          <p:cNvPr id="23" name="Picture 4" descr="C:\Documents and Settings\Администратор.HOME-FDD52612A3\Рабочий стол\Ирина_Раб стол\10 Презентации для Босовой\11 класс\9-1-1\30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18462" y="5478559"/>
            <a:ext cx="54000" cy="5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Рекурсивные алгоритмы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827961" y="3810001"/>
            <a:ext cx="2345861" cy="234586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rot="3796145">
            <a:off x="6129221" y="4107580"/>
            <a:ext cx="1738833" cy="173883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7604600">
            <a:off x="6352946" y="4327853"/>
            <a:ext cx="1289933" cy="128993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 rot="6154476" flipH="1">
            <a:off x="6524006" y="4496570"/>
            <a:ext cx="950166" cy="95016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 rot="4673901" flipH="1">
            <a:off x="6637755" y="4617482"/>
            <a:ext cx="713189" cy="71318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 rot="2844053" flipH="1">
            <a:off x="6744799" y="4729577"/>
            <a:ext cx="484151" cy="48415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 rot="1314432" flipH="1">
            <a:off x="6827588" y="4810175"/>
            <a:ext cx="318966" cy="31896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 rot="4961693" flipH="1">
            <a:off x="6877760" y="4866496"/>
            <a:ext cx="212645" cy="21264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 rot="8258338" flipH="1">
            <a:off x="6916532" y="4919088"/>
            <a:ext cx="127322" cy="12732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857224" y="690411"/>
            <a:ext cx="7906326" cy="2781470"/>
            <a:chOff x="857224" y="690411"/>
            <a:chExt cx="7906326" cy="2781470"/>
          </a:xfrm>
        </p:grpSpPr>
        <p:sp>
          <p:nvSpPr>
            <p:cNvPr id="6" name="Прямоугольник 5"/>
            <p:cNvSpPr/>
            <p:nvPr/>
          </p:nvSpPr>
          <p:spPr>
            <a:xfrm rot="435824">
              <a:off x="8251871" y="1294487"/>
              <a:ext cx="51167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?</a:t>
              </a: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857224" y="2548551"/>
              <a:ext cx="51167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?</a:t>
              </a:r>
            </a:p>
          </p:txBody>
        </p:sp>
        <p:sp>
          <p:nvSpPr>
            <p:cNvPr id="52" name="Прямоугольник 51"/>
            <p:cNvSpPr/>
            <p:nvPr/>
          </p:nvSpPr>
          <p:spPr>
            <a:xfrm rot="435824">
              <a:off x="6597659" y="690411"/>
              <a:ext cx="51167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?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 rot="20952328">
              <a:off x="2613196" y="1033978"/>
              <a:ext cx="51167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?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 rot="20516504">
              <a:off x="996828" y="1095169"/>
              <a:ext cx="51167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?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 rot="20952328">
              <a:off x="1821940" y="2086886"/>
              <a:ext cx="51167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?</a:t>
              </a:r>
            </a:p>
          </p:txBody>
        </p:sp>
      </p:grpSp>
      <p:pic>
        <p:nvPicPr>
          <p:cNvPr id="28" name="Picture 2" descr="D:\Documents and Settings\Администратор.HOME-FDD52612A3\Рабочий стол\Ирина_Раб стол\10 Презентации для Босовой\11 класс\9-1-1\Bcgje7dc8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944" y="4547637"/>
            <a:ext cx="1002027" cy="164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17997" y="404478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17997" y="404478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517997" y="404478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517997" y="404478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517997" y="404478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654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000"/>
                            </p:stCondLst>
                            <p:childTnLst>
                              <p:par>
                                <p:cTn id="9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7 L -0.00034 -1.01782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5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2" grpId="0" animBg="1"/>
      <p:bldP spid="22" grpId="1" animBg="1"/>
      <p:bldP spid="34" grpId="0" animBg="1"/>
      <p:bldP spid="34" grpId="1" animBg="1"/>
      <p:bldP spid="46" grpId="0" animBg="1"/>
      <p:bldP spid="46" grpId="1" animBg="1"/>
      <p:bldP spid="58" grpId="0" animBg="1"/>
      <p:bldP spid="58" grpId="1" animBg="1"/>
      <p:bldP spid="70" grpId="0" animBg="1"/>
      <p:bldP spid="70" grpId="1" animBg="1"/>
      <p:bldP spid="82" grpId="0" animBg="1"/>
      <p:bldP spid="82" grpId="1" animBg="1"/>
      <p:bldP spid="24" grpId="0" animBg="1"/>
      <p:bldP spid="24" grpId="1" animBg="1"/>
      <p:bldP spid="37" grpId="0" animBg="1"/>
      <p:bldP spid="37" grpId="1" animBg="1"/>
      <p:bldP spid="4" grpId="0"/>
      <p:bldP spid="4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Рекурсивные алгоритмы</a:t>
            </a:r>
          </a:p>
        </p:txBody>
      </p:sp>
      <p:sp>
        <p:nvSpPr>
          <p:cNvPr id="3" name="Подзаголовок 5"/>
          <p:cNvSpPr txBox="1">
            <a:spLocks/>
          </p:cNvSpPr>
          <p:nvPr/>
        </p:nvSpPr>
        <p:spPr>
          <a:xfrm>
            <a:off x="1331640" y="1059173"/>
            <a:ext cx="7526639" cy="164974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ru-RU" sz="2000" dirty="0"/>
              <a:t>Алгоритм называется </a:t>
            </a:r>
            <a:r>
              <a:rPr lang="ru-RU" sz="2000" b="1" dirty="0"/>
              <a:t>рекурсивным</a:t>
            </a:r>
            <a:r>
              <a:rPr lang="ru-RU" sz="2000" dirty="0"/>
              <a:t>, если на каком-­либо шаге он прямо или косвенно обращается сам к себе.</a:t>
            </a:r>
          </a:p>
          <a:p>
            <a:pPr algn="just"/>
            <a:r>
              <a:rPr lang="ru-RU" sz="2000" dirty="0"/>
              <a:t>В рекурсивном определении должно присутствовать ограничение (граничное условие), при выходе на которое дальнейшая инициация рекурсивных обращений прекращается.</a:t>
            </a:r>
          </a:p>
        </p:txBody>
      </p:sp>
      <p:sp>
        <p:nvSpPr>
          <p:cNvPr id="4" name="Овал 3"/>
          <p:cNvSpPr/>
          <p:nvPr/>
        </p:nvSpPr>
        <p:spPr>
          <a:xfrm>
            <a:off x="541505" y="1202452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Arial Black" pitchFamily="34" charset="0"/>
                <a:cs typeface="Arial" pitchFamily="34" charset="0"/>
              </a:rPr>
              <a:t>!</a:t>
            </a:r>
          </a:p>
        </p:txBody>
      </p:sp>
      <p:grpSp>
        <p:nvGrpSpPr>
          <p:cNvPr id="5" name="Группа 7"/>
          <p:cNvGrpSpPr/>
          <p:nvPr/>
        </p:nvGrpSpPr>
        <p:grpSpPr>
          <a:xfrm>
            <a:off x="539551" y="1037802"/>
            <a:ext cx="8280000" cy="1671118"/>
            <a:chOff x="428596" y="5072074"/>
            <a:chExt cx="5929354" cy="1785950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428596" y="507207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428596" y="684484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D:\Documents and Settings\Администратор.HOME-FDD52612A3\Рабочий стол\Ирина_Раб стол\10 Презентации для Босовой\11 класс\9-1-1\doll_1920_2 — копия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47" y="2852936"/>
            <a:ext cx="4191778" cy="278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5"/>
          <p:cNvSpPr txBox="1">
            <a:spLocks/>
          </p:cNvSpPr>
          <p:nvPr/>
        </p:nvSpPr>
        <p:spPr>
          <a:xfrm>
            <a:off x="1331640" y="5661248"/>
            <a:ext cx="7526640" cy="8297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lvl="0" algn="just">
              <a:spcBef>
                <a:spcPct val="20000"/>
              </a:spcBef>
              <a:defRPr sz="2000" b="1">
                <a:cs typeface="Arial" pitchFamily="34" charset="0"/>
              </a:defRPr>
            </a:lvl1pPr>
          </a:lstStyle>
          <a:p>
            <a:r>
              <a:rPr lang="ru-RU" b="0" i="1" dirty="0"/>
              <a:t>Приведите примеры рекурсии, встречающиеся в жизни, природе или литературных произведениях. </a:t>
            </a:r>
          </a:p>
        </p:txBody>
      </p:sp>
      <p:grpSp>
        <p:nvGrpSpPr>
          <p:cNvPr id="9" name="Группа 7"/>
          <p:cNvGrpSpPr/>
          <p:nvPr/>
        </p:nvGrpSpPr>
        <p:grpSpPr>
          <a:xfrm>
            <a:off x="541505" y="5639876"/>
            <a:ext cx="8278046" cy="851128"/>
            <a:chOff x="428596" y="5072074"/>
            <a:chExt cx="5929354" cy="1785950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428596" y="507207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V="1">
              <a:off x="428596" y="684484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Овал 11"/>
          <p:cNvSpPr/>
          <p:nvPr/>
        </p:nvSpPr>
        <p:spPr>
          <a:xfrm>
            <a:off x="541505" y="5702192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75136" y="2931909"/>
            <a:ext cx="374441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C00000"/>
                </a:solidFill>
              </a:rPr>
              <a:t>Ночь, улица, фонарь, аптека,</a:t>
            </a:r>
            <a:br>
              <a:rPr lang="ru-RU" i="1" dirty="0">
                <a:solidFill>
                  <a:srgbClr val="C00000"/>
                </a:solidFill>
              </a:rPr>
            </a:br>
            <a:r>
              <a:rPr lang="ru-RU" i="1" dirty="0">
                <a:solidFill>
                  <a:srgbClr val="C00000"/>
                </a:solidFill>
              </a:rPr>
              <a:t>Бессмысленный и тусклый свет.</a:t>
            </a:r>
            <a:br>
              <a:rPr lang="ru-RU" i="1" dirty="0">
                <a:solidFill>
                  <a:srgbClr val="C00000"/>
                </a:solidFill>
              </a:rPr>
            </a:br>
            <a:r>
              <a:rPr lang="ru-RU" i="1" dirty="0">
                <a:solidFill>
                  <a:srgbClr val="C00000"/>
                </a:solidFill>
              </a:rPr>
              <a:t>Живи еще хоть четверть века –</a:t>
            </a:r>
            <a:br>
              <a:rPr lang="ru-RU" i="1" dirty="0">
                <a:solidFill>
                  <a:srgbClr val="C00000"/>
                </a:solidFill>
              </a:rPr>
            </a:br>
            <a:r>
              <a:rPr lang="ru-RU" i="1" dirty="0">
                <a:solidFill>
                  <a:srgbClr val="C00000"/>
                </a:solidFill>
              </a:rPr>
              <a:t>Все будет так. Исхода нет.</a:t>
            </a:r>
            <a:br>
              <a:rPr lang="ru-RU" i="1" dirty="0">
                <a:solidFill>
                  <a:srgbClr val="C00000"/>
                </a:solidFill>
              </a:rPr>
            </a:br>
            <a:r>
              <a:rPr lang="ru-RU" i="1" dirty="0">
                <a:solidFill>
                  <a:srgbClr val="C00000"/>
                </a:solidFill>
              </a:rPr>
              <a:t>Умрешь – начнешь опять сначала</a:t>
            </a:r>
            <a:br>
              <a:rPr lang="ru-RU" i="1" dirty="0">
                <a:solidFill>
                  <a:srgbClr val="C00000"/>
                </a:solidFill>
              </a:rPr>
            </a:br>
            <a:r>
              <a:rPr lang="ru-RU" i="1" dirty="0">
                <a:solidFill>
                  <a:srgbClr val="C00000"/>
                </a:solidFill>
              </a:rPr>
              <a:t>И повторится все, как встарь:</a:t>
            </a:r>
            <a:br>
              <a:rPr lang="ru-RU" i="1" dirty="0">
                <a:solidFill>
                  <a:srgbClr val="C00000"/>
                </a:solidFill>
              </a:rPr>
            </a:br>
            <a:r>
              <a:rPr lang="ru-RU" i="1" dirty="0">
                <a:solidFill>
                  <a:srgbClr val="C00000"/>
                </a:solidFill>
              </a:rPr>
              <a:t>Ночь, ледяная рябь канала,</a:t>
            </a:r>
            <a:br>
              <a:rPr lang="ru-RU" i="1" dirty="0">
                <a:solidFill>
                  <a:srgbClr val="C00000"/>
                </a:solidFill>
              </a:rPr>
            </a:br>
            <a:r>
              <a:rPr lang="ru-RU" i="1" dirty="0">
                <a:solidFill>
                  <a:srgbClr val="C00000"/>
                </a:solidFill>
              </a:rPr>
              <a:t>Аптека, улица, фонарь.</a:t>
            </a:r>
          </a:p>
          <a:p>
            <a:pPr algn="r"/>
            <a:r>
              <a:rPr lang="ru-RU" i="1" dirty="0">
                <a:solidFill>
                  <a:srgbClr val="C00000"/>
                </a:solidFill>
              </a:rPr>
              <a:t>А. Блок</a:t>
            </a:r>
          </a:p>
        </p:txBody>
      </p:sp>
    </p:spTree>
    <p:extLst>
      <p:ext uri="{BB962C8B-B14F-4D97-AF65-F5344CB8AC3E}">
        <p14:creationId xmlns:p14="http://schemas.microsoft.com/office/powerpoint/2010/main" val="3352064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 рекурсивных алгоритмов</a:t>
            </a: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539552" y="1052513"/>
            <a:ext cx="8232550" cy="1368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/>
              <a:t>Пример 2. </a:t>
            </a:r>
            <a:r>
              <a:rPr lang="ru-RU" dirty="0"/>
              <a:t>Числа Фибоначчи – элементы последовательности 1, 1, 2, 3, 5, 8, 13, 21, 34, 55, … , в которой первые два числа равны 1, а каждое следующее число равно сумме двух предыдущих чисел.  Запишите рекуррентное определение чисел Фибоначчи. </a:t>
            </a:r>
          </a:p>
          <a:p>
            <a:pPr algn="just"/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39552" y="2420888"/>
            <a:ext cx="8232550" cy="1368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/>
              <a:t>Ответ: </a:t>
            </a:r>
          </a:p>
          <a:p>
            <a:pPr algn="just"/>
            <a:r>
              <a:rPr lang="en-US" i="1" dirty="0"/>
              <a:t>F</a:t>
            </a:r>
            <a:r>
              <a:rPr lang="en-US" dirty="0"/>
              <a:t> (</a:t>
            </a:r>
            <a:r>
              <a:rPr lang="en-US" i="1" dirty="0"/>
              <a:t>n</a:t>
            </a:r>
            <a:r>
              <a:rPr lang="en-US" dirty="0"/>
              <a:t>) = 1 </a:t>
            </a:r>
            <a:r>
              <a:rPr lang="ru-RU" dirty="0"/>
              <a:t>при </a:t>
            </a:r>
            <a:r>
              <a:rPr lang="en-US" i="1" dirty="0"/>
              <a:t>n ≤ </a:t>
            </a:r>
            <a:r>
              <a:rPr lang="ru-RU" i="1" dirty="0"/>
              <a:t>2</a:t>
            </a:r>
            <a:r>
              <a:rPr lang="ru-RU" dirty="0"/>
              <a:t>;</a:t>
            </a:r>
          </a:p>
          <a:p>
            <a:pPr algn="just"/>
            <a:r>
              <a:rPr lang="en-US" i="1" dirty="0"/>
              <a:t>F</a:t>
            </a:r>
            <a:r>
              <a:rPr lang="en-US" dirty="0"/>
              <a:t> (</a:t>
            </a:r>
            <a:r>
              <a:rPr lang="en-US" i="1" dirty="0"/>
              <a:t>n</a:t>
            </a:r>
            <a:r>
              <a:rPr lang="en-US" dirty="0"/>
              <a:t>) = </a:t>
            </a:r>
            <a:r>
              <a:rPr lang="en-US" i="1" dirty="0"/>
              <a:t>F</a:t>
            </a:r>
            <a:r>
              <a:rPr lang="en-US" dirty="0"/>
              <a:t> (</a:t>
            </a:r>
            <a:r>
              <a:rPr lang="en-US" i="1" dirty="0"/>
              <a:t>n</a:t>
            </a:r>
            <a:r>
              <a:rPr lang="ru-RU" i="1" dirty="0"/>
              <a:t>-1</a:t>
            </a:r>
            <a:r>
              <a:rPr lang="en-US" dirty="0"/>
              <a:t>) </a:t>
            </a:r>
            <a:r>
              <a:rPr lang="ru-RU" dirty="0"/>
              <a:t> + </a:t>
            </a:r>
            <a:r>
              <a:rPr lang="en-US" i="1" dirty="0"/>
              <a:t>F</a:t>
            </a:r>
            <a:r>
              <a:rPr lang="en-US" dirty="0"/>
              <a:t> (</a:t>
            </a:r>
            <a:r>
              <a:rPr lang="en-US" i="1" dirty="0"/>
              <a:t>n</a:t>
            </a:r>
            <a:r>
              <a:rPr lang="ru-RU" i="1" dirty="0"/>
              <a:t>-2</a:t>
            </a:r>
            <a:r>
              <a:rPr lang="en-US" dirty="0"/>
              <a:t>)  </a:t>
            </a:r>
            <a:r>
              <a:rPr lang="ru-RU" dirty="0"/>
              <a:t>при </a:t>
            </a:r>
            <a:r>
              <a:rPr lang="en-US" i="1" dirty="0"/>
              <a:t>n &gt; 2</a:t>
            </a:r>
            <a:r>
              <a:rPr lang="ru-RU" i="1" dirty="0"/>
              <a:t>.</a:t>
            </a:r>
          </a:p>
          <a:p>
            <a:pPr algn="just"/>
            <a:endParaRPr lang="ru-RU" i="1" dirty="0"/>
          </a:p>
          <a:p>
            <a:pPr algn="just"/>
            <a:endParaRPr lang="ru-RU" i="1" dirty="0"/>
          </a:p>
          <a:p>
            <a:pPr algn="just"/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39552" y="4230145"/>
            <a:ext cx="8232550" cy="783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/>
              <a:t>Пример 3.  </a:t>
            </a:r>
            <a:r>
              <a:rPr lang="ru-RU" dirty="0"/>
              <a:t>Запишите рекуррентное определение функции, вычисляющей количество цифр в натуральном числе </a:t>
            </a:r>
            <a:r>
              <a:rPr lang="en-US" i="1" dirty="0"/>
              <a:t>n</a:t>
            </a:r>
            <a:r>
              <a:rPr lang="ru-RU" dirty="0"/>
              <a:t>. </a:t>
            </a:r>
          </a:p>
          <a:p>
            <a:pPr algn="just"/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39552" y="5013177"/>
            <a:ext cx="8232550" cy="1296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/>
              <a:t>Ответ: </a:t>
            </a:r>
          </a:p>
          <a:p>
            <a:pPr algn="just"/>
            <a:r>
              <a:rPr lang="ru-RU" i="1" dirty="0"/>
              <a:t>К</a:t>
            </a:r>
            <a:r>
              <a:rPr lang="en-US" dirty="0"/>
              <a:t> (</a:t>
            </a:r>
            <a:r>
              <a:rPr lang="en-US" i="1" dirty="0"/>
              <a:t>n</a:t>
            </a:r>
            <a:r>
              <a:rPr lang="en-US" dirty="0"/>
              <a:t>) = 1 </a:t>
            </a:r>
            <a:r>
              <a:rPr lang="ru-RU" dirty="0"/>
              <a:t>при </a:t>
            </a:r>
            <a:r>
              <a:rPr lang="en-US" i="1" dirty="0"/>
              <a:t>n &lt; 10</a:t>
            </a:r>
            <a:r>
              <a:rPr lang="ru-RU" dirty="0"/>
              <a:t>;</a:t>
            </a:r>
          </a:p>
          <a:p>
            <a:pPr algn="just"/>
            <a:r>
              <a:rPr lang="ru-RU" i="1" dirty="0"/>
              <a:t>К</a:t>
            </a:r>
            <a:r>
              <a:rPr lang="en-US" dirty="0"/>
              <a:t> (</a:t>
            </a:r>
            <a:r>
              <a:rPr lang="en-US" i="1" dirty="0"/>
              <a:t>n</a:t>
            </a:r>
            <a:r>
              <a:rPr lang="en-US" dirty="0"/>
              <a:t>) = </a:t>
            </a:r>
            <a:r>
              <a:rPr lang="ru-RU" i="1" dirty="0"/>
              <a:t>К</a:t>
            </a:r>
            <a:r>
              <a:rPr lang="en-US" dirty="0"/>
              <a:t> (</a:t>
            </a:r>
            <a:r>
              <a:rPr lang="en-US" i="1" dirty="0"/>
              <a:t>n div  10</a:t>
            </a:r>
            <a:r>
              <a:rPr lang="en-US" dirty="0"/>
              <a:t>) </a:t>
            </a:r>
            <a:r>
              <a:rPr lang="ru-RU" dirty="0"/>
              <a:t> + </a:t>
            </a:r>
            <a:r>
              <a:rPr lang="en-US" i="1" dirty="0"/>
              <a:t>1</a:t>
            </a:r>
            <a:r>
              <a:rPr lang="en-US" dirty="0"/>
              <a:t>  </a:t>
            </a:r>
            <a:r>
              <a:rPr lang="ru-RU" dirty="0"/>
              <a:t>при </a:t>
            </a:r>
            <a:r>
              <a:rPr lang="en-US" i="1" dirty="0"/>
              <a:t>n ≥ 10</a:t>
            </a:r>
            <a:r>
              <a:rPr lang="ru-RU" i="1" dirty="0"/>
              <a:t>.</a:t>
            </a:r>
          </a:p>
          <a:p>
            <a:pPr algn="just"/>
            <a:endParaRPr lang="ru-RU" i="1" dirty="0"/>
          </a:p>
          <a:p>
            <a:pPr algn="just"/>
            <a:endParaRPr lang="ru-RU" i="1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408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1502</Words>
  <Application>Microsoft Office PowerPoint</Application>
  <PresentationFormat>Экран (4:3)</PresentationFormat>
  <Paragraphs>181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Cambria Math</vt:lpstr>
      <vt:lpstr>Wingdings</vt:lpstr>
      <vt:lpstr>Тема Office</vt:lpstr>
      <vt:lpstr>СТРУКТУРНОЕ ПРОГРАММИРОВАНИЕ</vt:lpstr>
      <vt:lpstr>Презентация PowerPoint</vt:lpstr>
      <vt:lpstr>Структурное программирование</vt:lpstr>
      <vt:lpstr>Принципы структурного программирования</vt:lpstr>
      <vt:lpstr>Вспомогательный алгоритм </vt:lpstr>
      <vt:lpstr>Пример программирования сверху вниз</vt:lpstr>
      <vt:lpstr>Рекурсивные алгоритмы</vt:lpstr>
      <vt:lpstr>Рекурсивные алгоритмы</vt:lpstr>
      <vt:lpstr>Примеры рекурсивных алгоритмов</vt:lpstr>
      <vt:lpstr>Примеры рекурсивных алгоритмов</vt:lpstr>
      <vt:lpstr>Подпрограммы в Паскале</vt:lpstr>
      <vt:lpstr>Процедура</vt:lpstr>
      <vt:lpstr>Функция</vt:lpstr>
      <vt:lpstr>Типы формальных параметров</vt:lpstr>
      <vt:lpstr>Презентация PowerPoint</vt:lpstr>
      <vt:lpstr>Презентация PowerPoint</vt:lpstr>
      <vt:lpstr>Домашние задание: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MK</dc:creator>
  <cp:lastModifiedBy>ПК</cp:lastModifiedBy>
  <cp:revision>73</cp:revision>
  <dcterms:created xsi:type="dcterms:W3CDTF">2017-03-11T11:20:52Z</dcterms:created>
  <dcterms:modified xsi:type="dcterms:W3CDTF">2025-03-13T04:31:14Z</dcterms:modified>
</cp:coreProperties>
</file>