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6148F9-10C2-43DF-8972-323F107A0557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  <p:grpSp>
        <p:nvGrpSpPr>
          <p:cNvPr id="182279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182280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281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612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46805-AC71-4B23-8036-14E746F46A06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424F2-8939-4278-863E-84DF8D790F4E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9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9C0E0-6669-4888-A462-FD35ED66B9DE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0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91FB3-E00A-4269-8FA8-A1E0F5CCBB91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2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EFE7-00EE-4CC9-80AF-A87EC0599817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8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8C69D-8602-4959-A58E-CD4ABC0DC6AD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1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DD96E-061D-4097-B9CE-7550E7334647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2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C439-8274-42CE-A2E8-F25B1E13353B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E91C5-9CE5-4BA2-9EF9-9D247783088F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5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D6333-7C5E-4B20-8D04-D16318F248F1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0" name="Group 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81251" name="Picture 3" descr="Expbann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252" name="Rectangle 4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D71DAB-1784-4D95-8815-D509A98F0A56}" type="slidenum">
              <a:rPr lang="ru-RU" smtClean="0">
                <a:solidFill>
                  <a:srgbClr val="80808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3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7.png"/><Relationship Id="rId7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9.png"/><Relationship Id="rId10" Type="http://schemas.openxmlformats.org/officeDocument/2006/relationships/slide" Target="slide9.xml"/><Relationship Id="rId4" Type="http://schemas.openxmlformats.org/officeDocument/2006/relationships/image" Target="../media/image38.png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slide" Target="slide1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slide" Target="slide1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slide" Target="slide1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slide" Target="slide17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67.png"/><Relationship Id="rId7" Type="http://schemas.openxmlformats.org/officeDocument/2006/relationships/slide" Target="slide2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referatsonline.ru/uploads/posts/2012-07/albert-maykelson1.jpg" TargetMode="External"/><Relationship Id="rId13" Type="http://schemas.openxmlformats.org/officeDocument/2006/relationships/hyperlink" Target="http://im0-tub-ru.yandex.net/i?id=370796306-12-72&amp;n=21" TargetMode="External"/><Relationship Id="rId18" Type="http://schemas.openxmlformats.org/officeDocument/2006/relationships/hyperlink" Target="http://im5-tub-ru.yandex.net/i?id=193486561-15-72&amp;n=21" TargetMode="External"/><Relationship Id="rId3" Type="http://schemas.openxmlformats.org/officeDocument/2006/relationships/hyperlink" Target="http://img209.imageshack.us/img209/1122/archimedesarimet2.jpg" TargetMode="External"/><Relationship Id="rId21" Type="http://schemas.openxmlformats.org/officeDocument/2006/relationships/slide" Target="slide30.xml"/><Relationship Id="rId7" Type="http://schemas.openxmlformats.org/officeDocument/2006/relationships/hyperlink" Target="http://micro.magnet.fsu.edu/optics/timeline/people/antiqueimages/fresnel.jpg" TargetMode="External"/><Relationship Id="rId12" Type="http://schemas.openxmlformats.org/officeDocument/2006/relationships/hyperlink" Target="http://im4-tub-ru.yandex.net/i?id=110209528-55-72&amp;n=21" TargetMode="External"/><Relationship Id="rId17" Type="http://schemas.openxmlformats.org/officeDocument/2006/relationships/hyperlink" Target="http://im0-tub-ru.yandex.net/i?id=262727781-42-72&amp;n=21" TargetMode="External"/><Relationship Id="rId2" Type="http://schemas.openxmlformats.org/officeDocument/2006/relationships/hyperlink" Target="http://kurs.znate.ru/pars_docs/refs/196/195912/195912_html_71a71aac.png" TargetMode="External"/><Relationship Id="rId16" Type="http://schemas.openxmlformats.org/officeDocument/2006/relationships/hyperlink" Target="http://im7-tub-ru.yandex.net/i?id=40010008-15-72&amp;n=21" TargetMode="External"/><Relationship Id="rId20" Type="http://schemas.openxmlformats.org/officeDocument/2006/relationships/hyperlink" Target="http://im5-tub-ru.yandex.net/i?id=178164160-15-72&amp;n=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academic.com/pictures/eswiki/89/Young_Thomas_Lawrence.jpg" TargetMode="External"/><Relationship Id="rId11" Type="http://schemas.openxmlformats.org/officeDocument/2006/relationships/hyperlink" Target="http://vladimir.myatom.ru/mediafiles/u/images/Vladimir/o-centre/stoletov.jpg" TargetMode="External"/><Relationship Id="rId5" Type="http://schemas.openxmlformats.org/officeDocument/2006/relationships/hyperlink" Target="http://www.tutoronline.ru/media/178522/1.png" TargetMode="External"/><Relationship Id="rId15" Type="http://schemas.openxmlformats.org/officeDocument/2006/relationships/hyperlink" Target="http://im0-tub-ru.yandex.net/i?id=216485020-67-72&amp;n=21" TargetMode="External"/><Relationship Id="rId10" Type="http://schemas.openxmlformats.org/officeDocument/2006/relationships/hyperlink" Target="http://ludrossci.ru/images/ludrossci.ru/photo/medium/35.jpg" TargetMode="External"/><Relationship Id="rId19" Type="http://schemas.openxmlformats.org/officeDocument/2006/relationships/hyperlink" Target="http://im6-tub-ru.yandex.net/i?id=252032904-31-72&amp;n=21" TargetMode="External"/><Relationship Id="rId4" Type="http://schemas.openxmlformats.org/officeDocument/2006/relationships/hyperlink" Target="http://storage0.dms.mpinteractiv.ro/media/401/321/5109/4216101/2/newton.jpg" TargetMode="External"/><Relationship Id="rId9" Type="http://schemas.openxmlformats.org/officeDocument/2006/relationships/hyperlink" Target="http://math4school.ru/img/math4school_ru/portrety01/maxwell.jpg" TargetMode="External"/><Relationship Id="rId14" Type="http://schemas.openxmlformats.org/officeDocument/2006/relationships/hyperlink" Target="http://im5-tub-ru.yandex.net/i?id=672560308-21-72&amp;n=21" TargetMode="Externa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hyperlink" Target="http://im0-tub-ru.yandex.net/i?id=470429657-64-72&amp;n=21" TargetMode="External"/><Relationship Id="rId18" Type="http://schemas.openxmlformats.org/officeDocument/2006/relationships/hyperlink" Target="http://im2-tub-ru.yandex.net/i?id=56006409-42-72&amp;n=21" TargetMode="External"/><Relationship Id="rId26" Type="http://schemas.openxmlformats.org/officeDocument/2006/relationships/hyperlink" Target="http://im4-tub-ru.yandex.net/i?id=303475148-71-72&amp;n=21" TargetMode="External"/><Relationship Id="rId39" Type="http://schemas.openxmlformats.org/officeDocument/2006/relationships/hyperlink" Target="http://im7-tub-ru.yandex.net/i?id=230111917-18-72&amp;n=21" TargetMode="External"/><Relationship Id="rId21" Type="http://schemas.openxmlformats.org/officeDocument/2006/relationships/hyperlink" Target="http://im1-tub-ru.yandex.net/i?id=195802239-14-72&amp;n=21" TargetMode="External"/><Relationship Id="rId34" Type="http://schemas.openxmlformats.org/officeDocument/2006/relationships/hyperlink" Target="http://im7-tub-ru.yandex.net/i?id=132650211-67-72&amp;n=21" TargetMode="External"/><Relationship Id="rId42" Type="http://schemas.openxmlformats.org/officeDocument/2006/relationships/hyperlink" Target="http://lifeandlight.ru/wp-content/uploads/2013/08/chemu-ravna-skorost-sveta-02_08_2013-13_24_55.jpeg" TargetMode="External"/><Relationship Id="rId47" Type="http://schemas.openxmlformats.org/officeDocument/2006/relationships/hyperlink" Target="http://im5-tub-ru.yandex.net/i?id=235643782-00-72&amp;n=21" TargetMode="External"/><Relationship Id="rId50" Type="http://schemas.openxmlformats.org/officeDocument/2006/relationships/hyperlink" Target="http://im0-tub-ru.yandex.net/i?id=397711175-01-72&amp;n=21" TargetMode="External"/><Relationship Id="rId55" Type="http://schemas.openxmlformats.org/officeDocument/2006/relationships/slide" Target="slide30.xml"/><Relationship Id="rId7" Type="http://schemas.openxmlformats.org/officeDocument/2006/relationships/hyperlink" Target="http://im0-tub-ru.yandex.net/i?id=192191859-70-72&amp;n=21" TargetMode="External"/><Relationship Id="rId2" Type="http://schemas.openxmlformats.org/officeDocument/2006/relationships/hyperlink" Target="http://im1-tub-ru.yandex.net/i?id=365293307-08-72&amp;n=21" TargetMode="External"/><Relationship Id="rId16" Type="http://schemas.openxmlformats.org/officeDocument/2006/relationships/hyperlink" Target="http://im3-tub-ru.yandex.net/i?id=196023945-25-72&amp;n=21" TargetMode="External"/><Relationship Id="rId29" Type="http://schemas.openxmlformats.org/officeDocument/2006/relationships/hyperlink" Target="http://im5-tub-ru.yandex.net/i?id=318128922-69-72&amp;n=21" TargetMode="External"/><Relationship Id="rId11" Type="http://schemas.openxmlformats.org/officeDocument/2006/relationships/hyperlink" Target="http://img.i.tyt.by/avatars/479963/600x6001221813153.jpeg" TargetMode="External"/><Relationship Id="rId24" Type="http://schemas.openxmlformats.org/officeDocument/2006/relationships/hyperlink" Target="http://im6-tub-ru.yandex.net/i?id=113272071-05-72&amp;n=21" TargetMode="External"/><Relationship Id="rId32" Type="http://schemas.openxmlformats.org/officeDocument/2006/relationships/hyperlink" Target="http://im3-tub-ru.yandex.net/i?id=114277257-05-72&amp;n=21" TargetMode="External"/><Relationship Id="rId37" Type="http://schemas.openxmlformats.org/officeDocument/2006/relationships/hyperlink" Target="http://im3-tub-ru.yandex.net/i?id=140286820-30-72&amp;n=21" TargetMode="External"/><Relationship Id="rId40" Type="http://schemas.openxmlformats.org/officeDocument/2006/relationships/hyperlink" Target="http://im0-tub-ru.yandex.net/i?id=169845209-12-72&amp;n=21" TargetMode="External"/><Relationship Id="rId45" Type="http://schemas.openxmlformats.org/officeDocument/2006/relationships/hyperlink" Target="http://im2-tub-ru.yandex.net/i?id=84872329-50-72&amp;n=21" TargetMode="External"/><Relationship Id="rId53" Type="http://schemas.openxmlformats.org/officeDocument/2006/relationships/hyperlink" Target="http://www.en.edu.ru/shared/files/old/3956_p0186.gif" TargetMode="External"/><Relationship Id="rId5" Type="http://schemas.openxmlformats.org/officeDocument/2006/relationships/hyperlink" Target="http://im7-tub-ru.yandex.net/i?id=140718496-65-72&amp;n=21" TargetMode="External"/><Relationship Id="rId10" Type="http://schemas.openxmlformats.org/officeDocument/2006/relationships/hyperlink" Target="http://temples.ru/private/f000398/398_0076776g.jpg" TargetMode="External"/><Relationship Id="rId19" Type="http://schemas.openxmlformats.org/officeDocument/2006/relationships/hyperlink" Target="http://im7-tub-ru.yandex.net/i?id=140835073-02-72&amp;n=21" TargetMode="External"/><Relationship Id="rId31" Type="http://schemas.openxmlformats.org/officeDocument/2006/relationships/hyperlink" Target="http://im3-tub-ru.yandex.net/i?id=136578479-66-72&amp;n=21" TargetMode="External"/><Relationship Id="rId44" Type="http://schemas.openxmlformats.org/officeDocument/2006/relationships/hyperlink" Target="http://im5-tub-ru.yandex.net/i?id=114244073-13-72&amp;n=21" TargetMode="External"/><Relationship Id="rId52" Type="http://schemas.openxmlformats.org/officeDocument/2006/relationships/hyperlink" Target="http://im0-tub-ru.yandex.net/i?id=234359206-40-72&amp;n=21" TargetMode="External"/><Relationship Id="rId4" Type="http://schemas.openxmlformats.org/officeDocument/2006/relationships/hyperlink" Target="http://im0-tub-ru.yandex.net/i?id=174029803-40-72&amp;n=21" TargetMode="External"/><Relationship Id="rId9" Type="http://schemas.openxmlformats.org/officeDocument/2006/relationships/hyperlink" Target="http://im2-tub-ru.yandex.net/i?id=613517159-31-72&amp;n=21" TargetMode="External"/><Relationship Id="rId14" Type="http://schemas.openxmlformats.org/officeDocument/2006/relationships/hyperlink" Target="http://im6-tub-ru.yandex.net/i?id=206421604-52-72&amp;n=21" TargetMode="External"/><Relationship Id="rId22" Type="http://schemas.openxmlformats.org/officeDocument/2006/relationships/hyperlink" Target="http://im3-tub-ru.yandex.net/i?id=116521014-65-72&amp;n=21" TargetMode="External"/><Relationship Id="rId27" Type="http://schemas.openxmlformats.org/officeDocument/2006/relationships/hyperlink" Target="http://im1-tub-ru.yandex.net/i?id=99733507-16-72&amp;n=21" TargetMode="External"/><Relationship Id="rId30" Type="http://schemas.openxmlformats.org/officeDocument/2006/relationships/hyperlink" Target="http://im7-tub-ru.yandex.net/i?id=164040413-05-72&amp;n=21" TargetMode="External"/><Relationship Id="rId35" Type="http://schemas.openxmlformats.org/officeDocument/2006/relationships/hyperlink" Target="http://im1-tub-ru.yandex.net/i?id=177365846-13-72&amp;n=21" TargetMode="External"/><Relationship Id="rId43" Type="http://schemas.openxmlformats.org/officeDocument/2006/relationships/hyperlink" Target="http://im0-tub-ru.yandex.net/i?id=267503701-67-72&amp;n=21" TargetMode="External"/><Relationship Id="rId48" Type="http://schemas.openxmlformats.org/officeDocument/2006/relationships/hyperlink" Target="http://im5-tub-ru.yandex.net/i?id=22389094-71-72&amp;n=21" TargetMode="External"/><Relationship Id="rId8" Type="http://schemas.openxmlformats.org/officeDocument/2006/relationships/hyperlink" Target="http://im0-tub-ru.yandex.net/i?id=119338726-21-72&amp;n=21" TargetMode="External"/><Relationship Id="rId51" Type="http://schemas.openxmlformats.org/officeDocument/2006/relationships/hyperlink" Target="http://im5-tub-ru.yandex.net/i?id=28188100-07-72&amp;n=21" TargetMode="External"/><Relationship Id="rId3" Type="http://schemas.openxmlformats.org/officeDocument/2006/relationships/hyperlink" Target="http://im2-tub-ru.yandex.net/i?id=328683030-53-72&amp;n=21" TargetMode="External"/><Relationship Id="rId12" Type="http://schemas.openxmlformats.org/officeDocument/2006/relationships/hyperlink" Target="http://900igr.net/datai/fizika/Glaz-cheloveka/0009-010-Vesma-naivnymi-byli-pervye-predstavlenija-drevnikh-uchenykh-o-svete.png" TargetMode="External"/><Relationship Id="rId17" Type="http://schemas.openxmlformats.org/officeDocument/2006/relationships/hyperlink" Target="http://im3-tub-ru.yandex.net/i?id=290499616-46-72&amp;n=21" TargetMode="External"/><Relationship Id="rId25" Type="http://schemas.openxmlformats.org/officeDocument/2006/relationships/hyperlink" Target="http://im2-tub-ru.yandex.net/i?id=85353976-58-72&amp;n=21" TargetMode="External"/><Relationship Id="rId33" Type="http://schemas.openxmlformats.org/officeDocument/2006/relationships/hyperlink" Target="http://im3-tub-ru.yandex.net/i?id=548909331-48-72&amp;n=21" TargetMode="External"/><Relationship Id="rId38" Type="http://schemas.openxmlformats.org/officeDocument/2006/relationships/hyperlink" Target="http://im6-tub-ru.yandex.net/i?id=508283573-05-72&amp;n=21" TargetMode="External"/><Relationship Id="rId46" Type="http://schemas.openxmlformats.org/officeDocument/2006/relationships/hyperlink" Target="http://im5-tub-ru.yandex.net/i?id=539151038-15-72&amp;n=21" TargetMode="External"/><Relationship Id="rId20" Type="http://schemas.openxmlformats.org/officeDocument/2006/relationships/hyperlink" Target="http://im2-tub-ru.yandex.net/i?id=128084333-33-72&amp;n=21" TargetMode="External"/><Relationship Id="rId41" Type="http://schemas.openxmlformats.org/officeDocument/2006/relationships/hyperlink" Target="http://im6-tub-ru.yandex.net/i?id=429588008-63-72&amp;n=21" TargetMode="External"/><Relationship Id="rId54" Type="http://schemas.openxmlformats.org/officeDocument/2006/relationships/hyperlink" Target="http://im7-tub-ru.yandex.net/i?id=336882892-56-72&amp;n=2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2-tub-ru.yandex.net/i?id=125855547-08-72&amp;n=21" TargetMode="External"/><Relationship Id="rId15" Type="http://schemas.openxmlformats.org/officeDocument/2006/relationships/hyperlink" Target="http://im0-tub-ru.yandex.net/i?id=256440660-27-72&amp;n=21" TargetMode="External"/><Relationship Id="rId23" Type="http://schemas.openxmlformats.org/officeDocument/2006/relationships/hyperlink" Target="http://im6-tub-ru.yandex.net/i?id=109966305-47-72&amp;n=21" TargetMode="External"/><Relationship Id="rId28" Type="http://schemas.openxmlformats.org/officeDocument/2006/relationships/hyperlink" Target="http://im0-tub-ru.yandex.net/i?id=84955624-49-72&amp;n=21" TargetMode="External"/><Relationship Id="rId36" Type="http://schemas.openxmlformats.org/officeDocument/2006/relationships/hyperlink" Target="http://im5-tub-ru.yandex.net/i?id=138943124-33-72&amp;n=21" TargetMode="External"/><Relationship Id="rId49" Type="http://schemas.openxmlformats.org/officeDocument/2006/relationships/hyperlink" Target="http://im6-tub-ru.yandex.net/i?id=240918309-18-72&amp;n=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80728"/>
            <a:ext cx="6400800" cy="2942456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Электромагнитная природа света.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Урок физики в 9 классе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ознакомится с презентацией, сделать конспект урока</a:t>
            </a:r>
            <a:endParaRPr lang="ru-RU" sz="24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95928" y="6495142"/>
            <a:ext cx="648072" cy="362857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692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635896" y="381000"/>
            <a:ext cx="5203304" cy="1143000"/>
          </a:xfrm>
        </p:spPr>
        <p:txBody>
          <a:bodyPr/>
          <a:lstStyle/>
          <a:p>
            <a:pPr algn="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Волновая теория света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Христиана  Гюйгенса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2468488"/>
          </a:xfrm>
        </p:spPr>
        <p:txBody>
          <a:bodyPr/>
          <a:lstStyle/>
          <a:p>
            <a:r>
              <a:rPr lang="ru-RU" sz="2400" dirty="0"/>
              <a:t>Свет может распространяться в безвоздушной среде, переносчиком света является не обычное вещество.</a:t>
            </a:r>
          </a:p>
          <a:p>
            <a:r>
              <a:rPr lang="ru-RU" sz="2400" dirty="0"/>
              <a:t>Каждая точка волнового фронта является источником вторичных волн (принцип Гюйгенса).</a:t>
            </a:r>
          </a:p>
          <a:p>
            <a:r>
              <a:rPr lang="ru-RU" sz="2400" dirty="0"/>
              <a:t>На основе его принципа можно было объяснить все известные тога явления геометрической оптики.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476672"/>
            <a:ext cx="1783804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13477" y="4293096"/>
            <a:ext cx="1730331" cy="18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987824" y="4320589"/>
            <a:ext cx="1440160" cy="18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4293096"/>
            <a:ext cx="4176464" cy="18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Управляющая кнопка: возврат 1">
            <a:hlinkClick r:id="rId6" action="ppaction://hlinksldjump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4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332656"/>
            <a:ext cx="2295525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81000"/>
            <a:ext cx="6211416" cy="1143000"/>
          </a:xfrm>
        </p:spPr>
        <p:txBody>
          <a:bodyPr/>
          <a:lstStyle/>
          <a:p>
            <a:pPr algn="r"/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Корпускулярная теория света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Исаака Ньютона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2900536"/>
          </a:xfrm>
        </p:spPr>
        <p:txBody>
          <a:bodyPr/>
          <a:lstStyle/>
          <a:p>
            <a:r>
              <a:rPr lang="ru-RU" sz="2000" dirty="0"/>
              <a:t>Корпускулярная природа света в атомистическом строении вещества.</a:t>
            </a:r>
          </a:p>
          <a:p>
            <a:r>
              <a:rPr lang="ru-RU" sz="2000" dirty="0"/>
              <a:t>«Единственно несомненны свойства света, устанавливаемые опытом. Некоторые из этих свойств можно толковать на основе гипотезы эфира, другие свойства с эфиром не согласуются, их можно объяснить движением частиц, между которыми действуют силы притяжения и силы отталкивания. Правильнее же всего описывать явления на основании опытов и наблюдений по методу индукции» – И. Ньютон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4797152"/>
            <a:ext cx="1590675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915816" y="4797152"/>
            <a:ext cx="2114550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5220072" y="4797152"/>
            <a:ext cx="1857375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7236296" y="4797152"/>
            <a:ext cx="1581150" cy="1402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Управляющая кнопка: возврат 8">
            <a:hlinkClick r:id="rId7" action="ppaction://hlinksldjump" highlightClick="1"/>
          </p:cNvPr>
          <p:cNvSpPr/>
          <p:nvPr/>
        </p:nvSpPr>
        <p:spPr>
          <a:xfrm>
            <a:off x="8460432" y="6453336"/>
            <a:ext cx="683568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5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волновой оптики в первой половине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столетия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51669" y="4077072"/>
            <a:ext cx="2425080" cy="228546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Томас Юнг</a:t>
            </a:r>
          </a:p>
          <a:p>
            <a:pPr marL="0" indent="0" algn="ctr">
              <a:buNone/>
            </a:pPr>
            <a:r>
              <a:rPr lang="ru-RU" sz="1900" dirty="0"/>
              <a:t>1773 – 1829</a:t>
            </a:r>
          </a:p>
          <a:p>
            <a:pPr marL="0" indent="0" algn="ctr">
              <a:buNone/>
            </a:pPr>
            <a:r>
              <a:rPr lang="ru-RU" sz="1900" dirty="0"/>
              <a:t>В трактате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«Опыты и проблемы по звуку и свету» </a:t>
            </a:r>
            <a:r>
              <a:rPr lang="ru-RU" sz="1900" dirty="0"/>
              <a:t>в 1800г. защищал волновую теорию.</a:t>
            </a:r>
          </a:p>
        </p:txBody>
      </p:sp>
      <p:sp>
        <p:nvSpPr>
          <p:cNvPr id="9" name="Объект 7"/>
          <p:cNvSpPr txBox="1">
            <a:spLocks/>
          </p:cNvSpPr>
          <p:nvPr/>
        </p:nvSpPr>
        <p:spPr bwMode="auto">
          <a:xfrm>
            <a:off x="3474150" y="3501008"/>
            <a:ext cx="246600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Этьен Луи Малюс</a:t>
            </a:r>
          </a:p>
          <a:p>
            <a:pPr marL="0" indent="0" algn="ctr">
              <a:buNone/>
            </a:pPr>
            <a:r>
              <a:rPr lang="ru-RU" sz="1900" dirty="0"/>
              <a:t>1775 – 1812</a:t>
            </a:r>
          </a:p>
          <a:p>
            <a:pPr marL="0" indent="0" algn="ctr">
              <a:buNone/>
            </a:pPr>
            <a:r>
              <a:rPr lang="ru-RU" sz="1900" dirty="0"/>
              <a:t>В 1808 г. открыл 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явление поляризации света </a:t>
            </a:r>
            <a:r>
              <a:rPr lang="ru-RU" sz="1900" dirty="0"/>
              <a:t>при отражении и установил закон  для поляризованного света</a:t>
            </a:r>
          </a:p>
        </p:txBody>
      </p:sp>
      <p:sp>
        <p:nvSpPr>
          <p:cNvPr id="10" name="Объект 7"/>
          <p:cNvSpPr txBox="1">
            <a:spLocks/>
          </p:cNvSpPr>
          <p:nvPr/>
        </p:nvSpPr>
        <p:spPr bwMode="auto">
          <a:xfrm>
            <a:off x="5940152" y="3140968"/>
            <a:ext cx="2952328" cy="322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 Огюстен Френель</a:t>
            </a:r>
          </a:p>
          <a:p>
            <a:pPr marL="0" indent="0" algn="ctr">
              <a:buNone/>
            </a:pPr>
            <a:r>
              <a:rPr lang="ru-RU" sz="1900" dirty="0"/>
              <a:t>1788 – 1827</a:t>
            </a:r>
          </a:p>
          <a:p>
            <a:pPr marL="0" indent="0" algn="ctr">
              <a:buNone/>
            </a:pPr>
            <a:r>
              <a:rPr lang="ru-RU" sz="1900" dirty="0"/>
              <a:t>Дополнил принцип Гюйгенса,  в 1818 г. разработал теорию дифракции света, и других световых явлений,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создателем волновой оптики.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1844824"/>
            <a:ext cx="1745486" cy="223224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" name="Рисунок 11"/>
          <p:cNvPicPr/>
          <p:nvPr/>
        </p:nvPicPr>
        <p:blipFill rotWithShape="1">
          <a:blip r:embed="rId4"/>
          <a:srcRect b="5575"/>
          <a:stretch/>
        </p:blipFill>
        <p:spPr>
          <a:xfrm>
            <a:off x="6516216" y="908720"/>
            <a:ext cx="1800200" cy="223224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851920" y="1200174"/>
            <a:ext cx="1725166" cy="2372842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Управляющая кнопка: сведения 1">
            <a:hlinkClick r:id="rId6" action="ppaction://hlinksldjump" highlightClick="1"/>
          </p:cNvPr>
          <p:cNvSpPr/>
          <p:nvPr/>
        </p:nvSpPr>
        <p:spPr>
          <a:xfrm>
            <a:off x="2933110" y="3632926"/>
            <a:ext cx="432048" cy="444145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ведения 2">
            <a:hlinkClick r:id="rId7" action="ppaction://hlinksldjump" highlightClick="1"/>
          </p:cNvPr>
          <p:cNvSpPr/>
          <p:nvPr/>
        </p:nvSpPr>
        <p:spPr>
          <a:xfrm>
            <a:off x="5364088" y="3140968"/>
            <a:ext cx="432048" cy="432048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сведения 3">
            <a:hlinkClick r:id="rId8" action="ppaction://hlinksldjump" highlightClick="1"/>
          </p:cNvPr>
          <p:cNvSpPr/>
          <p:nvPr/>
        </p:nvSpPr>
        <p:spPr>
          <a:xfrm>
            <a:off x="8028384" y="2708920"/>
            <a:ext cx="432048" cy="432048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9" action="ppaction://hlinksldjump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rId10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0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381000"/>
            <a:ext cx="3187080" cy="1143000"/>
          </a:xfrm>
        </p:spPr>
        <p:txBody>
          <a:bodyPr/>
          <a:lstStyle/>
          <a:p>
            <a:pPr algn="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Томас Юнг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412776"/>
            <a:ext cx="3835152" cy="4968552"/>
          </a:xfrm>
        </p:spPr>
        <p:txBody>
          <a:bodyPr/>
          <a:lstStyle/>
          <a:p>
            <a:pPr algn="r"/>
            <a:r>
              <a:rPr lang="ru-RU" sz="2100" dirty="0"/>
              <a:t>1801 г. - объяснил явление интерференции света;</a:t>
            </a:r>
          </a:p>
          <a:p>
            <a:pPr algn="r"/>
            <a:r>
              <a:rPr lang="ru-RU" sz="2100" dirty="0"/>
              <a:t>1801 г. – объяснил интерференционные кольца Ньютона;</a:t>
            </a:r>
          </a:p>
          <a:p>
            <a:pPr algn="r"/>
            <a:r>
              <a:rPr lang="ru-RU" sz="2100" dirty="0"/>
              <a:t>1802 г. – выполнил демонстрационный эксперимент  по наблюдению интерференции света, получив два когерентных источника;</a:t>
            </a:r>
          </a:p>
          <a:p>
            <a:pPr algn="r"/>
            <a:r>
              <a:rPr lang="ru-RU" sz="2100" dirty="0"/>
              <a:t>1803 г. – предпринял попытку объяснить дифракцию света.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2095500" cy="17281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355965" y="1052736"/>
            <a:ext cx="1861479" cy="1923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63" y="2492896"/>
            <a:ext cx="2095500" cy="35873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3387686" y="3140968"/>
            <a:ext cx="2005495" cy="1296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3387686" y="4640837"/>
            <a:ext cx="2408450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Управляющая кнопка: возврат 3">
            <a:hlinkClick r:id="rId7" action="ppaction://hlinksldjump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4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381000"/>
            <a:ext cx="4843264" cy="959768"/>
          </a:xfrm>
        </p:spPr>
        <p:txBody>
          <a:bodyPr/>
          <a:lstStyle/>
          <a:p>
            <a:pPr algn="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Этьен Луи Малюс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196752"/>
            <a:ext cx="3691136" cy="5040560"/>
          </a:xfrm>
        </p:spPr>
        <p:txBody>
          <a:bodyPr/>
          <a:lstStyle/>
          <a:p>
            <a:pPr algn="r"/>
            <a:r>
              <a:rPr lang="ru-RU" sz="2100" dirty="0"/>
              <a:t>1808 г. – открыл поляризацию света при отражении.</a:t>
            </a:r>
          </a:p>
          <a:p>
            <a:pPr algn="r"/>
            <a:r>
              <a:rPr lang="ru-RU" sz="2100" dirty="0"/>
              <a:t>1810 г. – установил закон изменения интенсивности поляризованного света.</a:t>
            </a:r>
          </a:p>
          <a:p>
            <a:pPr algn="r"/>
            <a:r>
              <a:rPr lang="ru-RU" sz="2100" dirty="0"/>
              <a:t>1810 г. Разработал теорию двойного лучепреломления  света в кристаллах</a:t>
            </a:r>
          </a:p>
          <a:p>
            <a:pPr algn="r"/>
            <a:r>
              <a:rPr lang="ru-RU" sz="2100" dirty="0"/>
              <a:t>1811 г. обнаружил поляризацию света при преломлении и сконструировал ряд поляризационных приборов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620688"/>
            <a:ext cx="2857500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48941" y="4794775"/>
            <a:ext cx="2381250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1979712" y="2564904"/>
            <a:ext cx="2906985" cy="20609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4115482" y="1340768"/>
            <a:ext cx="1104590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1142546" y="4810197"/>
            <a:ext cx="2016224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Управляющая кнопка: возврат 8">
            <a:hlinkClick r:id="rId7" action="ppaction://hlinksldjump" highlightClick="1"/>
          </p:cNvPr>
          <p:cNvSpPr/>
          <p:nvPr/>
        </p:nvSpPr>
        <p:spPr>
          <a:xfrm>
            <a:off x="8460432" y="6453336"/>
            <a:ext cx="683568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9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81000"/>
            <a:ext cx="5995392" cy="815752"/>
          </a:xfrm>
        </p:spPr>
        <p:txBody>
          <a:bodyPr/>
          <a:lstStyle/>
          <a:p>
            <a:pPr algn="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 Огюстен Френель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196752"/>
            <a:ext cx="4771256" cy="5112568"/>
          </a:xfrm>
        </p:spPr>
        <p:txBody>
          <a:bodyPr/>
          <a:lstStyle/>
          <a:p>
            <a:pPr algn="r"/>
            <a:r>
              <a:rPr lang="ru-RU" sz="2100" dirty="0"/>
              <a:t>1815 г. – дополнил принцип Гюйгнса, введя понятие о когерентности и их интерференции в 1816 г.. </a:t>
            </a:r>
          </a:p>
          <a:p>
            <a:pPr algn="r"/>
            <a:r>
              <a:rPr lang="ru-RU" sz="2100" dirty="0"/>
              <a:t>1818 г. разработал теорию дифракции света.</a:t>
            </a:r>
          </a:p>
          <a:p>
            <a:pPr algn="r"/>
            <a:r>
              <a:rPr lang="ru-RU" sz="2100" dirty="0"/>
              <a:t>1816 и 1819 гг. выполнил опыты с бизеркалами и бипризмами по интерференции света.</a:t>
            </a:r>
          </a:p>
          <a:p>
            <a:pPr algn="r"/>
            <a:r>
              <a:rPr lang="ru-RU" sz="2100" dirty="0"/>
              <a:t>1821 г. доказал поперечность световых волн.</a:t>
            </a:r>
          </a:p>
          <a:p>
            <a:pPr algn="r"/>
            <a:r>
              <a:rPr lang="ru-RU" sz="2100" dirty="0"/>
              <a:t>1823 г. открыл эллиптическую и круговую поляризацию света.</a:t>
            </a:r>
          </a:p>
          <a:p>
            <a:pPr algn="r"/>
            <a:r>
              <a:rPr lang="ru-RU" sz="2100" dirty="0"/>
              <a:t>Изобрел ряд интерференционных приборов.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63100" y="1124744"/>
            <a:ext cx="2704844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2" t="62144" b="11771"/>
          <a:stretch/>
        </p:blipFill>
        <p:spPr bwMode="auto">
          <a:xfrm>
            <a:off x="1363100" y="2924944"/>
            <a:ext cx="2704844" cy="164371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63614" r="50000" b="9934"/>
          <a:stretch/>
        </p:blipFill>
        <p:spPr bwMode="auto">
          <a:xfrm>
            <a:off x="1370954" y="4712676"/>
            <a:ext cx="2696990" cy="152463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9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Арман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Ипполит Луи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Физо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(1819-1896)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99792" y="1772816"/>
            <a:ext cx="6139408" cy="4094584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	</a:t>
            </a:r>
            <a:r>
              <a:rPr lang="ru-RU" sz="2200" dirty="0"/>
              <a:t>В 1849 г. разработал метод определения скорости света при помощи вращающегося зубчатого колеса и первый измерил скорость света в земных условиях (313000км/с).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3717032"/>
            <a:ext cx="7128792" cy="230425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1052736"/>
            <a:ext cx="2088232" cy="252028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7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702467" y="908720"/>
            <a:ext cx="6912768" cy="43204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 о существовании светоносного эфира </a:t>
            </a:r>
            <a:endParaRPr lang="ru-RU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5913" y="5419963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?!?!?!?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1118955" y="548680"/>
            <a:ext cx="1796861" cy="2114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18954" y="3861047"/>
            <a:ext cx="1796862" cy="2082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>
            <a:off x="1082688" y="2663562"/>
            <a:ext cx="161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Ньютон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594318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 Декарт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7269" y="263405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Френель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7014" y="577390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 Герц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804249" y="3645024"/>
            <a:ext cx="1656184" cy="2092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/>
          <p:cNvPicPr/>
          <p:nvPr/>
        </p:nvPicPr>
        <p:blipFill>
          <a:blip r:embed="rId5"/>
          <a:stretch>
            <a:fillRect/>
          </a:stretch>
        </p:blipFill>
        <p:spPr>
          <a:xfrm>
            <a:off x="7047013" y="548680"/>
            <a:ext cx="1746439" cy="19585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Управляющая кнопка: далее 2">
            <a:hlinkClick r:id="rId6" action="ppaction://hlinksldjump" highlightClick="1"/>
          </p:cNvPr>
          <p:cNvSpPr/>
          <p:nvPr/>
        </p:nvSpPr>
        <p:spPr>
          <a:xfrm>
            <a:off x="8460433" y="6453336"/>
            <a:ext cx="683567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rId7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68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959768"/>
          </a:xfrm>
        </p:spPr>
        <p:txBody>
          <a:bodyPr/>
          <a:lstStyle/>
          <a:p>
            <a:pPr algn="ctr"/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Теоретики и экспериментаторы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5004048" y="3573016"/>
            <a:ext cx="3810000" cy="27264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 Абрахам Майкельсон</a:t>
            </a:r>
          </a:p>
          <a:p>
            <a:pPr marL="0" indent="0" algn="ctr">
              <a:buNone/>
            </a:pPr>
            <a:r>
              <a:rPr lang="ru-RU" sz="2000" dirty="0"/>
              <a:t>(1852 – 1931)</a:t>
            </a:r>
          </a:p>
          <a:p>
            <a:pPr marL="0" indent="0" algn="ctr">
              <a:buNone/>
            </a:pPr>
            <a:r>
              <a:rPr lang="ru-RU" sz="2000" dirty="0"/>
              <a:t>В 1881 г. вместе с Э. </a:t>
            </a:r>
            <a:r>
              <a:rPr lang="ru-RU" sz="2000" dirty="0" err="1"/>
              <a:t>Морли</a:t>
            </a:r>
            <a:r>
              <a:rPr lang="ru-RU" sz="2000" dirty="0"/>
              <a:t> проводили опыт по обнаружению «светоносного эфира», результат получили отрицательный.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262844" y="3377898"/>
            <a:ext cx="3810000" cy="28904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Джеймс Клерк </a:t>
            </a:r>
          </a:p>
          <a:p>
            <a:pPr marL="0" indent="0" algn="ctr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Максвелл</a:t>
            </a:r>
          </a:p>
          <a:p>
            <a:pPr marL="0" indent="0" algn="ctr">
              <a:buNone/>
            </a:pPr>
            <a:r>
              <a:rPr lang="ru-RU" sz="2000" dirty="0"/>
              <a:t>(1831 – 1879)</a:t>
            </a:r>
          </a:p>
          <a:p>
            <a:pPr marL="0" indent="0" algn="ctr">
              <a:buNone/>
            </a:pPr>
            <a:r>
              <a:rPr lang="ru-RU" sz="2000" dirty="0"/>
              <a:t>В 1860-1865 гг. создал теорию электромагнитного поля и предсказал существование в свободном пространстве электромагнитного излучения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68" y="1268760"/>
            <a:ext cx="1916435" cy="2304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9752" y="1276683"/>
            <a:ext cx="1656184" cy="2101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Управляющая кнопка: сведения 1">
            <a:hlinkClick r:id="rId4" action="ppaction://hlinksldjump" highlightClick="1"/>
          </p:cNvPr>
          <p:cNvSpPr/>
          <p:nvPr/>
        </p:nvSpPr>
        <p:spPr>
          <a:xfrm>
            <a:off x="3995936" y="3933056"/>
            <a:ext cx="432048" cy="504056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ведения 2">
            <a:hlinkClick r:id="rId5" action="ppaction://hlinksldjump" highlightClick="1"/>
          </p:cNvPr>
          <p:cNvSpPr/>
          <p:nvPr/>
        </p:nvSpPr>
        <p:spPr>
          <a:xfrm>
            <a:off x="8000603" y="4077072"/>
            <a:ext cx="459829" cy="504056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8460432" y="6453336"/>
            <a:ext cx="683568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rId7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80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Джеймс Клерк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Максвелл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    	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267200" cy="4897620"/>
          </a:xfrm>
        </p:spPr>
        <p:txBody>
          <a:bodyPr/>
          <a:lstStyle/>
          <a:p>
            <a:r>
              <a:rPr lang="ru-RU" sz="2100" dirty="0"/>
              <a:t>Создал теорию электромагнитного поля, которую сформулировал в виде системы нескольких уравнений.</a:t>
            </a:r>
          </a:p>
          <a:p>
            <a:r>
              <a:rPr lang="ru-RU" sz="2100" dirty="0"/>
              <a:t>Предсказал существование в свободном пространстве электромагнитного излучения (волн)  и его распространение со скоростью света.</a:t>
            </a:r>
          </a:p>
          <a:p>
            <a:r>
              <a:rPr lang="ru-RU" sz="2100" dirty="0"/>
              <a:t>Раскрыл связь между оптическими и электромагнитными явлениями.</a:t>
            </a:r>
          </a:p>
          <a:p>
            <a:r>
              <a:rPr lang="ru-RU" sz="2100" dirty="0"/>
              <a:t>Считал, что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света является электромагнитной</a:t>
            </a:r>
            <a:r>
              <a:rPr lang="ru-RU" sz="2100" dirty="0"/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476672"/>
            <a:ext cx="2016224" cy="238840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 rot="19720186">
            <a:off x="1347989" y="3414505"/>
            <a:ext cx="3265038" cy="19651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2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825680" cy="1584176"/>
          </a:xfrm>
        </p:spPr>
        <p:txBody>
          <a:bodyPr/>
          <a:lstStyle/>
          <a:p>
            <a:pPr algn="ctr"/>
            <a:r>
              <a:rPr lang="ru-RU" sz="2300" b="1" i="0" u="sng" dirty="0"/>
              <a:t>Цель  урока</a:t>
            </a:r>
            <a:r>
              <a:rPr lang="ru-RU" sz="2300" b="1" i="0" dirty="0"/>
              <a:t>:   </a:t>
            </a:r>
            <a:r>
              <a:rPr lang="ru-RU" sz="2200" i="0" dirty="0"/>
              <a:t>Создать условия для формирования у обучающихся представлений об идеях корпускулярно-волнового дуализма,  продолжить формирование и развитие  учебно-познавательной и информационной  компетенций</a:t>
            </a:r>
            <a:r>
              <a:rPr lang="ru-RU" sz="2100" i="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44824"/>
            <a:ext cx="7772400" cy="4608512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/>
              <a:t>       Задачи:</a:t>
            </a:r>
            <a:r>
              <a:rPr lang="ru-RU" sz="2000" b="1" dirty="0"/>
              <a:t>  </a:t>
            </a:r>
            <a:endParaRPr lang="ru-RU" sz="2000" dirty="0"/>
          </a:p>
          <a:p>
            <a:r>
              <a:rPr lang="ru-RU" sz="2000" b="1" dirty="0"/>
              <a:t>образовательные (</a:t>
            </a:r>
            <a:r>
              <a:rPr lang="ru-RU" sz="2000" b="1" i="1" dirty="0"/>
              <a:t>предметные):</a:t>
            </a:r>
            <a:r>
              <a:rPr lang="ru-RU" sz="2000" dirty="0"/>
              <a:t> ознакомить обучающихся с  историей развития взглядов на природу света, учить современным представлениям об электромагнитной природе света и его корпускулярно-волновых свойствах, продолжить работу над текстовыми и расчетными задачами; </a:t>
            </a:r>
          </a:p>
          <a:p>
            <a:r>
              <a:rPr lang="ru-RU" sz="2000" b="1" dirty="0"/>
              <a:t>развивающие</a:t>
            </a:r>
            <a:r>
              <a:rPr lang="ru-RU" sz="2000" b="1" i="1" dirty="0"/>
              <a:t> (метапредметные): </a:t>
            </a:r>
            <a:r>
              <a:rPr lang="ru-RU" sz="2000" dirty="0"/>
              <a:t>развивать у обучающихся логическое и образное мышление (умение анализировать, выделять главное, сравнивать, строить аналогии, ставить и решать проблему), развивать речь и познавательный интерес школьников к предмету;</a:t>
            </a:r>
          </a:p>
          <a:p>
            <a:r>
              <a:rPr lang="ru-RU" sz="2000" b="1" dirty="0"/>
              <a:t>воспитательные</a:t>
            </a:r>
            <a:r>
              <a:rPr lang="ru-RU" sz="2000" b="1" i="1" dirty="0"/>
              <a:t> (личностные):</a:t>
            </a:r>
            <a:r>
              <a:rPr lang="ru-RU" sz="2000" dirty="0"/>
              <a:t> воспитывать у обучающихся уважение к истории, к личности и ее достоинствам, умение вести диалог, чувства вежливости и  дисциплинированности.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5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 Абрахам Майкельсон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76056" y="1628800"/>
            <a:ext cx="3763144" cy="4536504"/>
          </a:xfrm>
        </p:spPr>
        <p:txBody>
          <a:bodyPr/>
          <a:lstStyle/>
          <a:p>
            <a:pPr algn="r"/>
            <a:r>
              <a:rPr lang="ru-RU" sz="2200" dirty="0"/>
              <a:t>Изобрел интерферометр</a:t>
            </a:r>
          </a:p>
          <a:p>
            <a:pPr algn="r"/>
            <a:r>
              <a:rPr lang="ru-RU" sz="2200" dirty="0"/>
              <a:t>Осуществил серию экспериментов по точному определению скорости света (299796 ± 4 км/с)</a:t>
            </a:r>
          </a:p>
          <a:p>
            <a:pPr algn="r"/>
            <a:r>
              <a:rPr lang="ru-RU" sz="2200" dirty="0"/>
              <a:t>Получил отрицательный результат по обнаружению эфирного ветра</a:t>
            </a:r>
          </a:p>
          <a:p>
            <a:pPr algn="r"/>
            <a:r>
              <a:rPr lang="ru-RU" sz="2200" dirty="0"/>
              <a:t>Для измерения угловых размеров звезд сконструировал звездный интерферометр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2304256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491880" y="2060848"/>
            <a:ext cx="1944216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140876" y="3645024"/>
            <a:ext cx="2014555" cy="18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324597" y="4221088"/>
            <a:ext cx="2111499" cy="1951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Управляющая кнопка: возврат 1">
            <a:hlinkClick r:id="rId6" action="ppaction://hlinksldjump" highlightClick="1"/>
          </p:cNvPr>
          <p:cNvSpPr/>
          <p:nvPr/>
        </p:nvSpPr>
        <p:spPr>
          <a:xfrm>
            <a:off x="8460432" y="6453336"/>
            <a:ext cx="683568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3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992888" cy="1143000"/>
          </a:xfrm>
        </p:spPr>
        <p:txBody>
          <a:bodyPr/>
          <a:lstStyle/>
          <a:p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Электромагнитная природа света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1556790"/>
            <a:ext cx="3384376" cy="2175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672" y="4005064"/>
            <a:ext cx="6624736" cy="22704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89"/>
            <a:ext cx="3375353" cy="21758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Управляющая кнопка: далее 2">
            <a:hlinkClick r:id="rId7" action="ppaction://hlinksldjump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rId8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16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5652120" y="4941169"/>
            <a:ext cx="822139" cy="12999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887760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теории квантов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924944"/>
            <a:ext cx="2281064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 Столетов</a:t>
            </a:r>
          </a:p>
          <a:p>
            <a:pPr marL="0" indent="0" algn="ctr">
              <a:buNone/>
            </a:pPr>
            <a:r>
              <a:rPr lang="ru-RU" sz="2400" dirty="0"/>
              <a:t>(1839-1896)</a:t>
            </a:r>
          </a:p>
          <a:p>
            <a:pPr marL="0" indent="0" algn="ctr">
              <a:buNone/>
            </a:pPr>
            <a:r>
              <a:rPr lang="ru-RU" sz="2000" dirty="0"/>
              <a:t>Принесли мировую славу исследования фотоэффекта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131840" y="2924944"/>
            <a:ext cx="3528392" cy="25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П.Н. Лебедев</a:t>
            </a:r>
          </a:p>
          <a:p>
            <a:pPr marL="0" indent="0" algn="ctr">
              <a:buFontTx/>
              <a:buNone/>
            </a:pPr>
            <a:r>
              <a:rPr lang="ru-RU" sz="2400" dirty="0"/>
              <a:t>(1866-1912)</a:t>
            </a:r>
          </a:p>
          <a:p>
            <a:pPr marL="0" indent="0" algn="ctr">
              <a:buFontTx/>
              <a:buNone/>
            </a:pPr>
            <a:r>
              <a:rPr lang="ru-RU" sz="2000" dirty="0"/>
              <a:t>Создает экспериментальную установку и определяет световое  давление на  твердые тела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444208" y="2924944"/>
            <a:ext cx="22810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Планк</a:t>
            </a:r>
          </a:p>
          <a:p>
            <a:pPr marL="0" indent="0" algn="ctr">
              <a:buFontTx/>
              <a:buNone/>
            </a:pPr>
            <a:r>
              <a:rPr lang="ru-RU" sz="2400" dirty="0"/>
              <a:t>(1858-1947)</a:t>
            </a:r>
          </a:p>
          <a:p>
            <a:pPr marL="0" indent="0" algn="ctr">
              <a:buFontTx/>
              <a:buNone/>
            </a:pPr>
            <a:r>
              <a:rPr lang="ru-RU" sz="2000" dirty="0"/>
              <a:t>Выдвигает гипотезу, что атомы испускают электромагнитную энергию отдельными порциями –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квантами  Е =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1580" y="1340769"/>
            <a:ext cx="1200919" cy="15841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1763688" y="1340769"/>
            <a:ext cx="1152128" cy="15841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6992968" y="1340769"/>
            <a:ext cx="1183543" cy="15841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1436501" y="5168650"/>
            <a:ext cx="1806501" cy="10568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68649"/>
            <a:ext cx="1790700" cy="10724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60432" y="6453336"/>
            <a:ext cx="683568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rId9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86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1259632" y="548680"/>
            <a:ext cx="3672408" cy="3600400"/>
          </a:xfrm>
          <a:prstGeom prst="wedgeEllipseCallout">
            <a:avLst>
              <a:gd name="adj1" fmla="val -28725"/>
              <a:gd name="adj2" fmla="val 862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932040" y="836712"/>
            <a:ext cx="3672408" cy="3888432"/>
          </a:xfrm>
          <a:prstGeom prst="wedgeEllipseCallout">
            <a:avLst>
              <a:gd name="adj1" fmla="val -130231"/>
              <a:gd name="adj2" fmla="val 680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8" y="5085184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теория о природе света будет справедлива?</a:t>
            </a:r>
          </a:p>
        </p:txBody>
      </p:sp>
      <p:pic>
        <p:nvPicPr>
          <p:cNvPr id="12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t="4554" r="6061" b="6364"/>
          <a:stretch/>
        </p:blipFill>
        <p:spPr bwMode="auto">
          <a:xfrm>
            <a:off x="2015716" y="1345103"/>
            <a:ext cx="2160239" cy="20795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04033" y="1052716"/>
            <a:ext cx="18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Волновая</a:t>
            </a:r>
          </a:p>
        </p:txBody>
      </p:sp>
      <p:pic>
        <p:nvPicPr>
          <p:cNvPr id="13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4123" r="7558" b="5773"/>
          <a:stretch/>
        </p:blipFill>
        <p:spPr bwMode="auto">
          <a:xfrm>
            <a:off x="5645107" y="1715720"/>
            <a:ext cx="2311269" cy="2289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90547" y="84841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Корпускулярная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07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 Эйнштейн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(1879 – 1955)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844824"/>
            <a:ext cx="4699248" cy="4052664"/>
          </a:xfrm>
        </p:spPr>
        <p:txBody>
          <a:bodyPr/>
          <a:lstStyle/>
          <a:p>
            <a:pPr algn="r"/>
            <a:r>
              <a:rPr lang="ru-RU" sz="2300" dirty="0"/>
              <a:t>Создатель специальной  и общей теории относительности.</a:t>
            </a:r>
          </a:p>
          <a:p>
            <a:pPr algn="r"/>
            <a:r>
              <a:rPr lang="ru-RU" sz="2300" dirty="0"/>
              <a:t>Ввел в 1905 году представление о дискретной, квантовой структуре самого светового излучения, рассматривая свет как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поток квантов</a:t>
            </a:r>
            <a:r>
              <a:rPr lang="ru-RU" sz="2300" dirty="0"/>
              <a:t>, или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фотонов</a:t>
            </a:r>
            <a:r>
              <a:rPr lang="ru-RU" sz="2300" dirty="0"/>
              <a:t>.</a:t>
            </a:r>
          </a:p>
          <a:p>
            <a:pPr algn="r"/>
            <a:r>
              <a:rPr lang="ru-RU" sz="2300" dirty="0"/>
              <a:t>Он теоретически открыл фотон, экспериментально это сделал в 1922 году А. Комптон</a:t>
            </a:r>
            <a:r>
              <a:rPr lang="ru-RU" sz="2200" dirty="0"/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620688"/>
            <a:ext cx="2592288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4005064"/>
            <a:ext cx="266429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35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076567"/>
            <a:ext cx="7848872" cy="2504562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Корпускулярно-волновой дуализм –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проявление взаимосвязи двух основных форм материи, изучаемых физикой, - вещества и поля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548680"/>
            <a:ext cx="2160240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/>
          <p:cNvPicPr/>
          <p:nvPr/>
        </p:nvPicPr>
        <p:blipFill rotWithShape="1">
          <a:blip r:embed="rId3"/>
          <a:srcRect l="7522" r="9031"/>
          <a:stretch/>
        </p:blipFill>
        <p:spPr>
          <a:xfrm>
            <a:off x="3635896" y="563671"/>
            <a:ext cx="2369585" cy="15541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1"/>
            <a:ext cx="2180720" cy="152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886054" y="4581128"/>
            <a:ext cx="1630161" cy="15727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" name="Рисунок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347864" y="4581128"/>
            <a:ext cx="1386254" cy="15727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" name="Рисунок 12"/>
          <p:cNvPicPr/>
          <p:nvPr/>
        </p:nvPicPr>
        <p:blipFill>
          <a:blip r:embed="rId7"/>
          <a:stretch>
            <a:fillRect/>
          </a:stretch>
        </p:blipFill>
        <p:spPr>
          <a:xfrm>
            <a:off x="1187624" y="4581197"/>
            <a:ext cx="2016224" cy="15727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Рисунок 13"/>
          <p:cNvPicPr/>
          <p:nvPr/>
        </p:nvPicPr>
        <p:blipFill>
          <a:blip r:embed="rId8"/>
          <a:stretch>
            <a:fillRect/>
          </a:stretch>
        </p:blipFill>
        <p:spPr>
          <a:xfrm>
            <a:off x="6660232" y="4581197"/>
            <a:ext cx="1944216" cy="15726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80912" y="6453336"/>
            <a:ext cx="663088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rId9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28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319808"/>
          </a:xfrm>
        </p:spPr>
        <p:txBody>
          <a:bodyPr/>
          <a:lstStyle/>
          <a:p>
            <a:pPr algn="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слове «свет» заключена вся физика и тем самым все науки»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 Брэгг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4556720"/>
          </a:xfrm>
        </p:spPr>
        <p:txBody>
          <a:bodyPr/>
          <a:lstStyle/>
          <a:p>
            <a:pPr algn="r"/>
            <a:r>
              <a:rPr lang="ru-RU" sz="2200" dirty="0"/>
              <a:t>Чем объяснить мерцание звезд?</a:t>
            </a:r>
          </a:p>
          <a:p>
            <a:pPr algn="r"/>
            <a:r>
              <a:rPr lang="ru-RU" sz="2200" dirty="0"/>
              <a:t>  Если комета видна на небе с вечера,</a:t>
            </a:r>
          </a:p>
          <a:p>
            <a:pPr marL="0" indent="0" algn="r">
              <a:buNone/>
            </a:pPr>
            <a:r>
              <a:rPr lang="ru-RU" sz="2200" dirty="0"/>
              <a:t> то в какую сторону направлен ее хвост?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2200" dirty="0"/>
              <a:t>Почему после дождя в солнечную погоду</a:t>
            </a:r>
          </a:p>
          <a:p>
            <a:pPr marL="0" indent="0">
              <a:buNone/>
            </a:pPr>
            <a:r>
              <a:rPr lang="ru-RU" sz="2200" dirty="0"/>
              <a:t>    иногда наблюдается радуга. </a:t>
            </a:r>
          </a:p>
          <a:p>
            <a:pPr marL="0" indent="0">
              <a:buNone/>
            </a:pPr>
            <a:r>
              <a:rPr lang="ru-RU" sz="2200" dirty="0"/>
              <a:t>    Почему именно после дождя? </a:t>
            </a:r>
          </a:p>
          <a:p>
            <a:pPr marL="0" indent="0">
              <a:buNone/>
            </a:pPr>
            <a:r>
              <a:rPr lang="ru-RU" sz="2200" dirty="0"/>
              <a:t>    Почему именно в солнечную погоду?</a:t>
            </a:r>
          </a:p>
          <a:p>
            <a:pPr marL="0" indent="0">
              <a:buNone/>
            </a:pPr>
            <a:endParaRPr lang="ru-RU" sz="1600" dirty="0"/>
          </a:p>
          <a:p>
            <a:pPr algn="r"/>
            <a:r>
              <a:rPr lang="ru-RU" sz="2200" dirty="0"/>
              <a:t>Как объяснить радужные полосы, </a:t>
            </a:r>
          </a:p>
          <a:p>
            <a:pPr marL="0" indent="0" algn="r">
              <a:buNone/>
            </a:pPr>
            <a:r>
              <a:rPr lang="ru-RU" sz="2200" dirty="0"/>
              <a:t>наблюдаемые в тонком слое </a:t>
            </a:r>
          </a:p>
          <a:p>
            <a:pPr marL="0" indent="0" algn="r">
              <a:buNone/>
            </a:pPr>
            <a:r>
              <a:rPr lang="ru-RU" sz="2200" dirty="0"/>
              <a:t>керосина на поверхности воды?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4869160"/>
            <a:ext cx="2376264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63688" y="980728"/>
            <a:ext cx="2088232" cy="21602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6516216" y="3284984"/>
            <a:ext cx="2304256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80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0999"/>
            <a:ext cx="7772400" cy="1893935"/>
          </a:xfrm>
        </p:spPr>
        <p:txBody>
          <a:bodyPr/>
          <a:lstStyle/>
          <a:p>
            <a:pPr algn="r"/>
            <a:r>
              <a:rPr lang="ru-RU" sz="3000" dirty="0"/>
              <a:t>«Причина цветов находится не в телах, а в свете, поэтому у нас имеются прочные основания считать свет субстанцией»</a:t>
            </a:r>
            <a:br>
              <a:rPr lang="ru-RU" sz="3000" dirty="0"/>
            </a:br>
            <a:r>
              <a:rPr lang="ru-RU" sz="3000" dirty="0"/>
              <a:t>И. Ньютон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132856"/>
            <a:ext cx="4267200" cy="424847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000" dirty="0"/>
              <a:t>Определить энергию фотонов, соответствующих наиболее длинным (</a:t>
            </a:r>
            <a:r>
              <a:rPr lang="el-GR" sz="3000" dirty="0"/>
              <a:t>λ</a:t>
            </a:r>
            <a:r>
              <a:rPr lang="ru-RU" sz="3000" baseline="-25000" dirty="0"/>
              <a:t>красный</a:t>
            </a:r>
            <a:r>
              <a:rPr lang="ru-RU" sz="3000" dirty="0"/>
              <a:t> = 760 </a:t>
            </a:r>
            <a:r>
              <a:rPr lang="ru-RU" sz="3000" dirty="0" err="1"/>
              <a:t>нм</a:t>
            </a:r>
            <a:r>
              <a:rPr lang="ru-RU" sz="3000" dirty="0"/>
              <a:t>) и наиболее коротким (</a:t>
            </a:r>
            <a:r>
              <a:rPr lang="el-GR" sz="3000" dirty="0"/>
              <a:t>λ</a:t>
            </a:r>
            <a:r>
              <a:rPr lang="ru-RU" sz="3000" baseline="-25000" dirty="0"/>
              <a:t>фиолетовый</a:t>
            </a:r>
            <a:r>
              <a:rPr lang="ru-RU" sz="3000" dirty="0"/>
              <a:t> = 380 </a:t>
            </a:r>
            <a:r>
              <a:rPr lang="ru-RU" sz="3000" dirty="0" err="1"/>
              <a:t>нм</a:t>
            </a:r>
            <a:r>
              <a:rPr lang="ru-RU" sz="3000" dirty="0"/>
              <a:t>) волнам видимой части спектра.</a:t>
            </a: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1330522" y="2274935"/>
            <a:ext cx="3155156" cy="3998181"/>
            <a:chOff x="703" y="1108"/>
            <a:chExt cx="2132" cy="2835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703" y="1108"/>
              <a:ext cx="2131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" name="Group 209"/>
            <p:cNvGrpSpPr>
              <a:grpSpLocks/>
            </p:cNvGrpSpPr>
            <p:nvPr/>
          </p:nvGrpSpPr>
          <p:grpSpPr bwMode="auto">
            <a:xfrm>
              <a:off x="703" y="1108"/>
              <a:ext cx="2132" cy="2765"/>
              <a:chOff x="703" y="1108"/>
              <a:chExt cx="2132" cy="2765"/>
            </a:xfrm>
          </p:grpSpPr>
          <p:sp>
            <p:nvSpPr>
              <p:cNvPr id="1028" name="Rectangle 9"/>
              <p:cNvSpPr>
                <a:spLocks noChangeArrowheads="1"/>
              </p:cNvSpPr>
              <p:nvPr/>
            </p:nvSpPr>
            <p:spPr bwMode="auto">
              <a:xfrm>
                <a:off x="988" y="1176"/>
                <a:ext cx="1750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Диапазон длин 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0" name="Rectangle 10"/>
              <p:cNvSpPr>
                <a:spLocks noChangeArrowheads="1"/>
              </p:cNvSpPr>
              <p:nvPr/>
            </p:nvSpPr>
            <p:spPr bwMode="auto">
              <a:xfrm>
                <a:off x="1316" y="1411"/>
                <a:ext cx="1025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волн, нм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1" name="Rectangle 11"/>
              <p:cNvSpPr>
                <a:spLocks noChangeArrowheads="1"/>
              </p:cNvSpPr>
              <p:nvPr/>
            </p:nvSpPr>
            <p:spPr bwMode="auto">
              <a:xfrm>
                <a:off x="2219" y="1411"/>
                <a:ext cx="161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2" name="Rectangle 12"/>
              <p:cNvSpPr>
                <a:spLocks noChangeArrowheads="1"/>
              </p:cNvSpPr>
              <p:nvPr/>
            </p:nvSpPr>
            <p:spPr bwMode="auto">
              <a:xfrm>
                <a:off x="703" y="1108"/>
                <a:ext cx="14" cy="63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Rectangle 13"/>
              <p:cNvSpPr>
                <a:spLocks noChangeArrowheads="1"/>
              </p:cNvSpPr>
              <p:nvPr/>
            </p:nvSpPr>
            <p:spPr bwMode="auto">
              <a:xfrm>
                <a:off x="703" y="1108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Rectangle 14"/>
              <p:cNvSpPr>
                <a:spLocks noChangeArrowheads="1"/>
              </p:cNvSpPr>
              <p:nvPr/>
            </p:nvSpPr>
            <p:spPr bwMode="auto">
              <a:xfrm>
                <a:off x="717" y="1108"/>
                <a:ext cx="210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Rectangle 15"/>
              <p:cNvSpPr>
                <a:spLocks noChangeArrowheads="1"/>
              </p:cNvSpPr>
              <p:nvPr/>
            </p:nvSpPr>
            <p:spPr bwMode="auto">
              <a:xfrm>
                <a:off x="2821" y="1108"/>
                <a:ext cx="14" cy="6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Rectangle 16"/>
              <p:cNvSpPr>
                <a:spLocks noChangeArrowheads="1"/>
              </p:cNvSpPr>
              <p:nvPr/>
            </p:nvSpPr>
            <p:spPr bwMode="auto">
              <a:xfrm>
                <a:off x="2821" y="1108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Rectangle 17"/>
              <p:cNvSpPr>
                <a:spLocks noChangeArrowheads="1"/>
              </p:cNvSpPr>
              <p:nvPr/>
            </p:nvSpPr>
            <p:spPr bwMode="auto">
              <a:xfrm>
                <a:off x="740" y="1147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Rectangle 18"/>
              <p:cNvSpPr>
                <a:spLocks noChangeArrowheads="1"/>
              </p:cNvSpPr>
              <p:nvPr/>
            </p:nvSpPr>
            <p:spPr bwMode="auto">
              <a:xfrm>
                <a:off x="740" y="1147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Rectangle 19"/>
              <p:cNvSpPr>
                <a:spLocks noChangeArrowheads="1"/>
              </p:cNvSpPr>
              <p:nvPr/>
            </p:nvSpPr>
            <p:spPr bwMode="auto">
              <a:xfrm>
                <a:off x="754" y="1147"/>
                <a:ext cx="2030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Rectangle 20"/>
              <p:cNvSpPr>
                <a:spLocks noChangeArrowheads="1"/>
              </p:cNvSpPr>
              <p:nvPr/>
            </p:nvSpPr>
            <p:spPr bwMode="auto">
              <a:xfrm>
                <a:off x="2784" y="1147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Rectangle 21"/>
              <p:cNvSpPr>
                <a:spLocks noChangeArrowheads="1"/>
              </p:cNvSpPr>
              <p:nvPr/>
            </p:nvSpPr>
            <p:spPr bwMode="auto">
              <a:xfrm>
                <a:off x="2784" y="1147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Rectangle 22"/>
              <p:cNvSpPr>
                <a:spLocks noChangeArrowheads="1"/>
              </p:cNvSpPr>
              <p:nvPr/>
            </p:nvSpPr>
            <p:spPr bwMode="auto">
              <a:xfrm>
                <a:off x="740" y="1654"/>
                <a:ext cx="14" cy="1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Rectangle 23"/>
              <p:cNvSpPr>
                <a:spLocks noChangeArrowheads="1"/>
              </p:cNvSpPr>
              <p:nvPr/>
            </p:nvSpPr>
            <p:spPr bwMode="auto">
              <a:xfrm>
                <a:off x="740" y="1654"/>
                <a:ext cx="14" cy="13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Rectangle 24"/>
              <p:cNvSpPr>
                <a:spLocks noChangeArrowheads="1"/>
              </p:cNvSpPr>
              <p:nvPr/>
            </p:nvSpPr>
            <p:spPr bwMode="auto">
              <a:xfrm>
                <a:off x="754" y="1654"/>
                <a:ext cx="2030" cy="13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Rectangle 25"/>
              <p:cNvSpPr>
                <a:spLocks noChangeArrowheads="1"/>
              </p:cNvSpPr>
              <p:nvPr/>
            </p:nvSpPr>
            <p:spPr bwMode="auto">
              <a:xfrm>
                <a:off x="2784" y="1654"/>
                <a:ext cx="14" cy="13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Rectangle 26"/>
              <p:cNvSpPr>
                <a:spLocks noChangeArrowheads="1"/>
              </p:cNvSpPr>
              <p:nvPr/>
            </p:nvSpPr>
            <p:spPr bwMode="auto">
              <a:xfrm>
                <a:off x="2784" y="1654"/>
                <a:ext cx="14" cy="13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Rectangle 27"/>
              <p:cNvSpPr>
                <a:spLocks noChangeArrowheads="1"/>
              </p:cNvSpPr>
              <p:nvPr/>
            </p:nvSpPr>
            <p:spPr bwMode="auto">
              <a:xfrm>
                <a:off x="740" y="1159"/>
                <a:ext cx="14" cy="49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Rectangle 28"/>
              <p:cNvSpPr>
                <a:spLocks noChangeArrowheads="1"/>
              </p:cNvSpPr>
              <p:nvPr/>
            </p:nvSpPr>
            <p:spPr bwMode="auto">
              <a:xfrm>
                <a:off x="2784" y="1159"/>
                <a:ext cx="14" cy="49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Rectangle 29"/>
              <p:cNvSpPr>
                <a:spLocks noChangeArrowheads="1"/>
              </p:cNvSpPr>
              <p:nvPr/>
            </p:nvSpPr>
            <p:spPr bwMode="auto">
              <a:xfrm>
                <a:off x="703" y="1171"/>
                <a:ext cx="14" cy="510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Rectangle 30"/>
              <p:cNvSpPr>
                <a:spLocks noChangeArrowheads="1"/>
              </p:cNvSpPr>
              <p:nvPr/>
            </p:nvSpPr>
            <p:spPr bwMode="auto">
              <a:xfrm>
                <a:off x="2821" y="1171"/>
                <a:ext cx="14" cy="51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Rectangle 31"/>
              <p:cNvSpPr>
                <a:spLocks noChangeArrowheads="1"/>
              </p:cNvSpPr>
              <p:nvPr/>
            </p:nvSpPr>
            <p:spPr bwMode="auto">
              <a:xfrm>
                <a:off x="754" y="1708"/>
                <a:ext cx="2030" cy="12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Rectangle 32"/>
              <p:cNvSpPr>
                <a:spLocks noChangeArrowheads="1"/>
              </p:cNvSpPr>
              <p:nvPr/>
            </p:nvSpPr>
            <p:spPr bwMode="auto">
              <a:xfrm>
                <a:off x="754" y="1720"/>
                <a:ext cx="13" cy="235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Rectangle 33"/>
              <p:cNvSpPr>
                <a:spLocks noChangeArrowheads="1"/>
              </p:cNvSpPr>
              <p:nvPr/>
            </p:nvSpPr>
            <p:spPr bwMode="auto">
              <a:xfrm>
                <a:off x="2768" y="1720"/>
                <a:ext cx="16" cy="235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Rectangle 34"/>
              <p:cNvSpPr>
                <a:spLocks noChangeArrowheads="1"/>
              </p:cNvSpPr>
              <p:nvPr/>
            </p:nvSpPr>
            <p:spPr bwMode="auto">
              <a:xfrm>
                <a:off x="754" y="1955"/>
                <a:ext cx="2030" cy="13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Rectangle 35"/>
              <p:cNvSpPr>
                <a:spLocks noChangeArrowheads="1"/>
              </p:cNvSpPr>
              <p:nvPr/>
            </p:nvSpPr>
            <p:spPr bwMode="auto">
              <a:xfrm>
                <a:off x="767" y="1720"/>
                <a:ext cx="2001" cy="235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Rectangle 36"/>
              <p:cNvSpPr>
                <a:spLocks noChangeArrowheads="1"/>
              </p:cNvSpPr>
              <p:nvPr/>
            </p:nvSpPr>
            <p:spPr bwMode="auto">
              <a:xfrm>
                <a:off x="1309" y="1720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380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Rectangle 37"/>
              <p:cNvSpPr>
                <a:spLocks noChangeArrowheads="1"/>
              </p:cNvSpPr>
              <p:nvPr/>
            </p:nvSpPr>
            <p:spPr bwMode="auto">
              <a:xfrm>
                <a:off x="1654" y="1720"/>
                <a:ext cx="329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—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8" name="Rectangle 38"/>
              <p:cNvSpPr>
                <a:spLocks noChangeArrowheads="1"/>
              </p:cNvSpPr>
              <p:nvPr/>
            </p:nvSpPr>
            <p:spPr bwMode="auto">
              <a:xfrm>
                <a:off x="1884" y="1720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440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Rectangle 39"/>
              <p:cNvSpPr>
                <a:spLocks noChangeArrowheads="1"/>
              </p:cNvSpPr>
              <p:nvPr/>
            </p:nvSpPr>
            <p:spPr bwMode="auto">
              <a:xfrm>
                <a:off x="2228" y="1720"/>
                <a:ext cx="15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0" name="Rectangle 40"/>
              <p:cNvSpPr>
                <a:spLocks noChangeArrowheads="1"/>
              </p:cNvSpPr>
              <p:nvPr/>
            </p:nvSpPr>
            <p:spPr bwMode="auto">
              <a:xfrm>
                <a:off x="703" y="1681"/>
                <a:ext cx="14" cy="39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Rectangle 41"/>
              <p:cNvSpPr>
                <a:spLocks noChangeArrowheads="1"/>
              </p:cNvSpPr>
              <p:nvPr/>
            </p:nvSpPr>
            <p:spPr bwMode="auto">
              <a:xfrm>
                <a:off x="2821" y="1681"/>
                <a:ext cx="14" cy="39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Rectangle 42"/>
              <p:cNvSpPr>
                <a:spLocks noChangeArrowheads="1"/>
              </p:cNvSpPr>
              <p:nvPr/>
            </p:nvSpPr>
            <p:spPr bwMode="auto">
              <a:xfrm>
                <a:off x="740" y="1695"/>
                <a:ext cx="14" cy="1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Rectangle 43"/>
              <p:cNvSpPr>
                <a:spLocks noChangeArrowheads="1"/>
              </p:cNvSpPr>
              <p:nvPr/>
            </p:nvSpPr>
            <p:spPr bwMode="auto">
              <a:xfrm>
                <a:off x="740" y="1695"/>
                <a:ext cx="14" cy="1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Rectangle 44"/>
              <p:cNvSpPr>
                <a:spLocks noChangeArrowheads="1"/>
              </p:cNvSpPr>
              <p:nvPr/>
            </p:nvSpPr>
            <p:spPr bwMode="auto">
              <a:xfrm>
                <a:off x="754" y="1695"/>
                <a:ext cx="2030" cy="1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Rectangle 45"/>
              <p:cNvSpPr>
                <a:spLocks noChangeArrowheads="1"/>
              </p:cNvSpPr>
              <p:nvPr/>
            </p:nvSpPr>
            <p:spPr bwMode="auto">
              <a:xfrm>
                <a:off x="2784" y="1695"/>
                <a:ext cx="14" cy="13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Rectangle 46"/>
              <p:cNvSpPr>
                <a:spLocks noChangeArrowheads="1"/>
              </p:cNvSpPr>
              <p:nvPr/>
            </p:nvSpPr>
            <p:spPr bwMode="auto">
              <a:xfrm>
                <a:off x="2784" y="1695"/>
                <a:ext cx="14" cy="1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Rectangle 47"/>
              <p:cNvSpPr>
                <a:spLocks noChangeArrowheads="1"/>
              </p:cNvSpPr>
              <p:nvPr/>
            </p:nvSpPr>
            <p:spPr bwMode="auto">
              <a:xfrm>
                <a:off x="740" y="1968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Rectangle 48"/>
              <p:cNvSpPr>
                <a:spLocks noChangeArrowheads="1"/>
              </p:cNvSpPr>
              <p:nvPr/>
            </p:nvSpPr>
            <p:spPr bwMode="auto">
              <a:xfrm>
                <a:off x="740" y="1968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Rectangle 49"/>
              <p:cNvSpPr>
                <a:spLocks noChangeArrowheads="1"/>
              </p:cNvSpPr>
              <p:nvPr/>
            </p:nvSpPr>
            <p:spPr bwMode="auto">
              <a:xfrm>
                <a:off x="754" y="1968"/>
                <a:ext cx="2030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Rectangle 50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Rectangle 51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Rectangle 52"/>
              <p:cNvSpPr>
                <a:spLocks noChangeArrowheads="1"/>
              </p:cNvSpPr>
              <p:nvPr/>
            </p:nvSpPr>
            <p:spPr bwMode="auto">
              <a:xfrm>
                <a:off x="740" y="1955"/>
                <a:ext cx="2058" cy="13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Rectangle 53"/>
              <p:cNvSpPr>
                <a:spLocks noChangeArrowheads="1"/>
              </p:cNvSpPr>
              <p:nvPr/>
            </p:nvSpPr>
            <p:spPr bwMode="auto">
              <a:xfrm>
                <a:off x="740" y="1708"/>
                <a:ext cx="2058" cy="12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Rectangle 54"/>
              <p:cNvSpPr>
                <a:spLocks noChangeArrowheads="1"/>
              </p:cNvSpPr>
              <p:nvPr/>
            </p:nvSpPr>
            <p:spPr bwMode="auto">
              <a:xfrm>
                <a:off x="740" y="1708"/>
                <a:ext cx="14" cy="26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Rectangle 55"/>
              <p:cNvSpPr>
                <a:spLocks noChangeArrowheads="1"/>
              </p:cNvSpPr>
              <p:nvPr/>
            </p:nvSpPr>
            <p:spPr bwMode="auto">
              <a:xfrm>
                <a:off x="2784" y="1708"/>
                <a:ext cx="14" cy="260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Rectangle 56"/>
              <p:cNvSpPr>
                <a:spLocks noChangeArrowheads="1"/>
              </p:cNvSpPr>
              <p:nvPr/>
            </p:nvSpPr>
            <p:spPr bwMode="auto">
              <a:xfrm>
                <a:off x="703" y="1720"/>
                <a:ext cx="14" cy="274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Rectangle 57"/>
              <p:cNvSpPr>
                <a:spLocks noChangeArrowheads="1"/>
              </p:cNvSpPr>
              <p:nvPr/>
            </p:nvSpPr>
            <p:spPr bwMode="auto">
              <a:xfrm>
                <a:off x="2821" y="1720"/>
                <a:ext cx="14" cy="274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Rectangle 58"/>
              <p:cNvSpPr>
                <a:spLocks noChangeArrowheads="1"/>
              </p:cNvSpPr>
              <p:nvPr/>
            </p:nvSpPr>
            <p:spPr bwMode="auto">
              <a:xfrm>
                <a:off x="754" y="2021"/>
                <a:ext cx="2030" cy="12"/>
              </a:xfrm>
              <a:prstGeom prst="rect">
                <a:avLst/>
              </a:pr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Rectangle 59"/>
              <p:cNvSpPr>
                <a:spLocks noChangeArrowheads="1"/>
              </p:cNvSpPr>
              <p:nvPr/>
            </p:nvSpPr>
            <p:spPr bwMode="auto">
              <a:xfrm>
                <a:off x="754" y="2033"/>
                <a:ext cx="13" cy="235"/>
              </a:xfrm>
              <a:prstGeom prst="rect">
                <a:avLst/>
              </a:pr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Rectangle 60"/>
              <p:cNvSpPr>
                <a:spLocks noChangeArrowheads="1"/>
              </p:cNvSpPr>
              <p:nvPr/>
            </p:nvSpPr>
            <p:spPr bwMode="auto">
              <a:xfrm>
                <a:off x="2768" y="2033"/>
                <a:ext cx="16" cy="235"/>
              </a:xfrm>
              <a:prstGeom prst="rect">
                <a:avLst/>
              </a:pr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Rectangle 61"/>
              <p:cNvSpPr>
                <a:spLocks noChangeArrowheads="1"/>
              </p:cNvSpPr>
              <p:nvPr/>
            </p:nvSpPr>
            <p:spPr bwMode="auto">
              <a:xfrm>
                <a:off x="754" y="2268"/>
                <a:ext cx="2030" cy="13"/>
              </a:xfrm>
              <a:prstGeom prst="rect">
                <a:avLst/>
              </a:pr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Rectangle 62"/>
              <p:cNvSpPr>
                <a:spLocks noChangeArrowheads="1"/>
              </p:cNvSpPr>
              <p:nvPr/>
            </p:nvSpPr>
            <p:spPr bwMode="auto">
              <a:xfrm>
                <a:off x="767" y="2033"/>
                <a:ext cx="2001" cy="235"/>
              </a:xfrm>
              <a:prstGeom prst="rect">
                <a:avLst/>
              </a:pr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Rectangle 63"/>
              <p:cNvSpPr>
                <a:spLocks noChangeArrowheads="1"/>
              </p:cNvSpPr>
              <p:nvPr/>
            </p:nvSpPr>
            <p:spPr bwMode="auto">
              <a:xfrm>
                <a:off x="1309" y="2033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440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4" name="Rectangle 64"/>
              <p:cNvSpPr>
                <a:spLocks noChangeArrowheads="1"/>
              </p:cNvSpPr>
              <p:nvPr/>
            </p:nvSpPr>
            <p:spPr bwMode="auto">
              <a:xfrm>
                <a:off x="1654" y="2033"/>
                <a:ext cx="329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—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5" name="Rectangle 65"/>
              <p:cNvSpPr>
                <a:spLocks noChangeArrowheads="1"/>
              </p:cNvSpPr>
              <p:nvPr/>
            </p:nvSpPr>
            <p:spPr bwMode="auto">
              <a:xfrm>
                <a:off x="1884" y="2033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485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6" name="Rectangle 66"/>
              <p:cNvSpPr>
                <a:spLocks noChangeArrowheads="1"/>
              </p:cNvSpPr>
              <p:nvPr/>
            </p:nvSpPr>
            <p:spPr bwMode="auto">
              <a:xfrm>
                <a:off x="2228" y="2033"/>
                <a:ext cx="15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7" name="Rectangle 67"/>
              <p:cNvSpPr>
                <a:spLocks noChangeArrowheads="1"/>
              </p:cNvSpPr>
              <p:nvPr/>
            </p:nvSpPr>
            <p:spPr bwMode="auto">
              <a:xfrm>
                <a:off x="703" y="1994"/>
                <a:ext cx="14" cy="39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Rectangle 68"/>
              <p:cNvSpPr>
                <a:spLocks noChangeArrowheads="1"/>
              </p:cNvSpPr>
              <p:nvPr/>
            </p:nvSpPr>
            <p:spPr bwMode="auto">
              <a:xfrm>
                <a:off x="2821" y="1994"/>
                <a:ext cx="14" cy="39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Rectangle 69"/>
              <p:cNvSpPr>
                <a:spLocks noChangeArrowheads="1"/>
              </p:cNvSpPr>
              <p:nvPr/>
            </p:nvSpPr>
            <p:spPr bwMode="auto">
              <a:xfrm>
                <a:off x="740" y="2009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Rectangle 70"/>
              <p:cNvSpPr>
                <a:spLocks noChangeArrowheads="1"/>
              </p:cNvSpPr>
              <p:nvPr/>
            </p:nvSpPr>
            <p:spPr bwMode="auto">
              <a:xfrm>
                <a:off x="740" y="2009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Rectangle 71"/>
              <p:cNvSpPr>
                <a:spLocks noChangeArrowheads="1"/>
              </p:cNvSpPr>
              <p:nvPr/>
            </p:nvSpPr>
            <p:spPr bwMode="auto">
              <a:xfrm>
                <a:off x="754" y="2009"/>
                <a:ext cx="2030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Rectangle 72"/>
              <p:cNvSpPr>
                <a:spLocks noChangeArrowheads="1"/>
              </p:cNvSpPr>
              <p:nvPr/>
            </p:nvSpPr>
            <p:spPr bwMode="auto">
              <a:xfrm>
                <a:off x="2784" y="2009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Rectangle 73"/>
              <p:cNvSpPr>
                <a:spLocks noChangeArrowheads="1"/>
              </p:cNvSpPr>
              <p:nvPr/>
            </p:nvSpPr>
            <p:spPr bwMode="auto">
              <a:xfrm>
                <a:off x="2784" y="2009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Rectangle 74"/>
              <p:cNvSpPr>
                <a:spLocks noChangeArrowheads="1"/>
              </p:cNvSpPr>
              <p:nvPr/>
            </p:nvSpPr>
            <p:spPr bwMode="auto">
              <a:xfrm>
                <a:off x="740" y="2279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Rectangle 75"/>
              <p:cNvSpPr>
                <a:spLocks noChangeArrowheads="1"/>
              </p:cNvSpPr>
              <p:nvPr/>
            </p:nvSpPr>
            <p:spPr bwMode="auto">
              <a:xfrm>
                <a:off x="740" y="2279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Rectangle 76"/>
              <p:cNvSpPr>
                <a:spLocks noChangeArrowheads="1"/>
              </p:cNvSpPr>
              <p:nvPr/>
            </p:nvSpPr>
            <p:spPr bwMode="auto">
              <a:xfrm>
                <a:off x="754" y="2279"/>
                <a:ext cx="2030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Rectangle 77"/>
              <p:cNvSpPr>
                <a:spLocks noChangeArrowheads="1"/>
              </p:cNvSpPr>
              <p:nvPr/>
            </p:nvSpPr>
            <p:spPr bwMode="auto">
              <a:xfrm>
                <a:off x="2784" y="2279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Rectangle 78"/>
              <p:cNvSpPr>
                <a:spLocks noChangeArrowheads="1"/>
              </p:cNvSpPr>
              <p:nvPr/>
            </p:nvSpPr>
            <p:spPr bwMode="auto">
              <a:xfrm>
                <a:off x="2784" y="2279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Rectangle 79"/>
              <p:cNvSpPr>
                <a:spLocks noChangeArrowheads="1"/>
              </p:cNvSpPr>
              <p:nvPr/>
            </p:nvSpPr>
            <p:spPr bwMode="auto">
              <a:xfrm>
                <a:off x="740" y="2266"/>
                <a:ext cx="2058" cy="13"/>
              </a:xfrm>
              <a:prstGeom prst="rect">
                <a:avLst/>
              </a:pr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Rectangle 80"/>
              <p:cNvSpPr>
                <a:spLocks noChangeArrowheads="1"/>
              </p:cNvSpPr>
              <p:nvPr/>
            </p:nvSpPr>
            <p:spPr bwMode="auto">
              <a:xfrm>
                <a:off x="740" y="2021"/>
                <a:ext cx="2058" cy="12"/>
              </a:xfrm>
              <a:prstGeom prst="rect">
                <a:avLst/>
              </a:pr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" name="Rectangle 81"/>
              <p:cNvSpPr>
                <a:spLocks noChangeArrowheads="1"/>
              </p:cNvSpPr>
              <p:nvPr/>
            </p:nvSpPr>
            <p:spPr bwMode="auto">
              <a:xfrm>
                <a:off x="740" y="2021"/>
                <a:ext cx="14" cy="258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Rectangle 82"/>
              <p:cNvSpPr>
                <a:spLocks noChangeArrowheads="1"/>
              </p:cNvSpPr>
              <p:nvPr/>
            </p:nvSpPr>
            <p:spPr bwMode="auto">
              <a:xfrm>
                <a:off x="2784" y="2021"/>
                <a:ext cx="14" cy="258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Rectangle 83"/>
              <p:cNvSpPr>
                <a:spLocks noChangeArrowheads="1"/>
              </p:cNvSpPr>
              <p:nvPr/>
            </p:nvSpPr>
            <p:spPr bwMode="auto">
              <a:xfrm>
                <a:off x="703" y="2033"/>
                <a:ext cx="14" cy="27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Rectangle 84"/>
              <p:cNvSpPr>
                <a:spLocks noChangeArrowheads="1"/>
              </p:cNvSpPr>
              <p:nvPr/>
            </p:nvSpPr>
            <p:spPr bwMode="auto">
              <a:xfrm>
                <a:off x="2821" y="2033"/>
                <a:ext cx="14" cy="27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Rectangle 85"/>
              <p:cNvSpPr>
                <a:spLocks noChangeArrowheads="1"/>
              </p:cNvSpPr>
              <p:nvPr/>
            </p:nvSpPr>
            <p:spPr bwMode="auto">
              <a:xfrm>
                <a:off x="754" y="2332"/>
                <a:ext cx="2030" cy="12"/>
              </a:xfrm>
              <a:prstGeom prst="rect">
                <a:avLst/>
              </a:prstGeom>
              <a:solidFill>
                <a:srgbClr val="0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Rectangle 86"/>
              <p:cNvSpPr>
                <a:spLocks noChangeArrowheads="1"/>
              </p:cNvSpPr>
              <p:nvPr/>
            </p:nvSpPr>
            <p:spPr bwMode="auto">
              <a:xfrm>
                <a:off x="754" y="2344"/>
                <a:ext cx="13" cy="236"/>
              </a:xfrm>
              <a:prstGeom prst="rect">
                <a:avLst/>
              </a:prstGeom>
              <a:solidFill>
                <a:srgbClr val="0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Rectangle 87"/>
              <p:cNvSpPr>
                <a:spLocks noChangeArrowheads="1"/>
              </p:cNvSpPr>
              <p:nvPr/>
            </p:nvSpPr>
            <p:spPr bwMode="auto">
              <a:xfrm>
                <a:off x="2768" y="2344"/>
                <a:ext cx="16" cy="236"/>
              </a:xfrm>
              <a:prstGeom prst="rect">
                <a:avLst/>
              </a:prstGeom>
              <a:solidFill>
                <a:srgbClr val="0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Rectangle 88"/>
              <p:cNvSpPr>
                <a:spLocks noChangeArrowheads="1"/>
              </p:cNvSpPr>
              <p:nvPr/>
            </p:nvSpPr>
            <p:spPr bwMode="auto">
              <a:xfrm>
                <a:off x="754" y="2580"/>
                <a:ext cx="2030" cy="12"/>
              </a:xfrm>
              <a:prstGeom prst="rect">
                <a:avLst/>
              </a:prstGeom>
              <a:solidFill>
                <a:srgbClr val="0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Rectangle 89"/>
              <p:cNvSpPr>
                <a:spLocks noChangeArrowheads="1"/>
              </p:cNvSpPr>
              <p:nvPr/>
            </p:nvSpPr>
            <p:spPr bwMode="auto">
              <a:xfrm>
                <a:off x="767" y="2344"/>
                <a:ext cx="2001" cy="236"/>
              </a:xfrm>
              <a:prstGeom prst="rect">
                <a:avLst/>
              </a:prstGeom>
              <a:solidFill>
                <a:srgbClr val="0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Rectangle 90"/>
              <p:cNvSpPr>
                <a:spLocks noChangeArrowheads="1"/>
              </p:cNvSpPr>
              <p:nvPr/>
            </p:nvSpPr>
            <p:spPr bwMode="auto">
              <a:xfrm>
                <a:off x="1309" y="2344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485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1" name="Rectangle 91"/>
              <p:cNvSpPr>
                <a:spLocks noChangeArrowheads="1"/>
              </p:cNvSpPr>
              <p:nvPr/>
            </p:nvSpPr>
            <p:spPr bwMode="auto">
              <a:xfrm>
                <a:off x="1654" y="2344"/>
                <a:ext cx="329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—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Rectangle 92"/>
              <p:cNvSpPr>
                <a:spLocks noChangeArrowheads="1"/>
              </p:cNvSpPr>
              <p:nvPr/>
            </p:nvSpPr>
            <p:spPr bwMode="auto">
              <a:xfrm>
                <a:off x="1884" y="2344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500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3" name="Rectangle 93"/>
              <p:cNvSpPr>
                <a:spLocks noChangeArrowheads="1"/>
              </p:cNvSpPr>
              <p:nvPr/>
            </p:nvSpPr>
            <p:spPr bwMode="auto">
              <a:xfrm>
                <a:off x="2228" y="2344"/>
                <a:ext cx="15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4" name="Rectangle 94"/>
              <p:cNvSpPr>
                <a:spLocks noChangeArrowheads="1"/>
              </p:cNvSpPr>
              <p:nvPr/>
            </p:nvSpPr>
            <p:spPr bwMode="auto">
              <a:xfrm>
                <a:off x="703" y="2305"/>
                <a:ext cx="14" cy="39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Rectangle 95"/>
              <p:cNvSpPr>
                <a:spLocks noChangeArrowheads="1"/>
              </p:cNvSpPr>
              <p:nvPr/>
            </p:nvSpPr>
            <p:spPr bwMode="auto">
              <a:xfrm>
                <a:off x="2821" y="2305"/>
                <a:ext cx="14" cy="39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Rectangle 96"/>
              <p:cNvSpPr>
                <a:spLocks noChangeArrowheads="1"/>
              </p:cNvSpPr>
              <p:nvPr/>
            </p:nvSpPr>
            <p:spPr bwMode="auto">
              <a:xfrm>
                <a:off x="740" y="2320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Rectangle 97"/>
              <p:cNvSpPr>
                <a:spLocks noChangeArrowheads="1"/>
              </p:cNvSpPr>
              <p:nvPr/>
            </p:nvSpPr>
            <p:spPr bwMode="auto">
              <a:xfrm>
                <a:off x="740" y="2320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Rectangle 98"/>
              <p:cNvSpPr>
                <a:spLocks noChangeArrowheads="1"/>
              </p:cNvSpPr>
              <p:nvPr/>
            </p:nvSpPr>
            <p:spPr bwMode="auto">
              <a:xfrm>
                <a:off x="754" y="2320"/>
                <a:ext cx="2030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Rectangle 99"/>
              <p:cNvSpPr>
                <a:spLocks noChangeArrowheads="1"/>
              </p:cNvSpPr>
              <p:nvPr/>
            </p:nvSpPr>
            <p:spPr bwMode="auto">
              <a:xfrm>
                <a:off x="2784" y="2320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Rectangle 100"/>
              <p:cNvSpPr>
                <a:spLocks noChangeArrowheads="1"/>
              </p:cNvSpPr>
              <p:nvPr/>
            </p:nvSpPr>
            <p:spPr bwMode="auto">
              <a:xfrm>
                <a:off x="2784" y="2320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Rectangle 101"/>
              <p:cNvSpPr>
                <a:spLocks noChangeArrowheads="1"/>
              </p:cNvSpPr>
              <p:nvPr/>
            </p:nvSpPr>
            <p:spPr bwMode="auto">
              <a:xfrm>
                <a:off x="740" y="2592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Rectangle 102"/>
              <p:cNvSpPr>
                <a:spLocks noChangeArrowheads="1"/>
              </p:cNvSpPr>
              <p:nvPr/>
            </p:nvSpPr>
            <p:spPr bwMode="auto">
              <a:xfrm>
                <a:off x="740" y="2592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Rectangle 103"/>
              <p:cNvSpPr>
                <a:spLocks noChangeArrowheads="1"/>
              </p:cNvSpPr>
              <p:nvPr/>
            </p:nvSpPr>
            <p:spPr bwMode="auto">
              <a:xfrm>
                <a:off x="754" y="2592"/>
                <a:ext cx="2030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Rectangle 104"/>
              <p:cNvSpPr>
                <a:spLocks noChangeArrowheads="1"/>
              </p:cNvSpPr>
              <p:nvPr/>
            </p:nvSpPr>
            <p:spPr bwMode="auto">
              <a:xfrm>
                <a:off x="2784" y="2592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105"/>
              <p:cNvSpPr>
                <a:spLocks noChangeArrowheads="1"/>
              </p:cNvSpPr>
              <p:nvPr/>
            </p:nvSpPr>
            <p:spPr bwMode="auto">
              <a:xfrm>
                <a:off x="2784" y="2592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Rectangle 106"/>
              <p:cNvSpPr>
                <a:spLocks noChangeArrowheads="1"/>
              </p:cNvSpPr>
              <p:nvPr/>
            </p:nvSpPr>
            <p:spPr bwMode="auto">
              <a:xfrm>
                <a:off x="740" y="2580"/>
                <a:ext cx="2058" cy="12"/>
              </a:xfrm>
              <a:prstGeom prst="rect">
                <a:avLst/>
              </a:prstGeom>
              <a:solidFill>
                <a:srgbClr val="0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Rectangle 107"/>
              <p:cNvSpPr>
                <a:spLocks noChangeArrowheads="1"/>
              </p:cNvSpPr>
              <p:nvPr/>
            </p:nvSpPr>
            <p:spPr bwMode="auto">
              <a:xfrm>
                <a:off x="740" y="2332"/>
                <a:ext cx="2058" cy="12"/>
              </a:xfrm>
              <a:prstGeom prst="rect">
                <a:avLst/>
              </a:prstGeom>
              <a:solidFill>
                <a:srgbClr val="0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Rectangle 108"/>
              <p:cNvSpPr>
                <a:spLocks noChangeArrowheads="1"/>
              </p:cNvSpPr>
              <p:nvPr/>
            </p:nvSpPr>
            <p:spPr bwMode="auto">
              <a:xfrm>
                <a:off x="740" y="2332"/>
                <a:ext cx="14" cy="26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" name="Rectangle 109"/>
              <p:cNvSpPr>
                <a:spLocks noChangeArrowheads="1"/>
              </p:cNvSpPr>
              <p:nvPr/>
            </p:nvSpPr>
            <p:spPr bwMode="auto">
              <a:xfrm>
                <a:off x="2784" y="2332"/>
                <a:ext cx="14" cy="260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Rectangle 110"/>
              <p:cNvSpPr>
                <a:spLocks noChangeArrowheads="1"/>
              </p:cNvSpPr>
              <p:nvPr/>
            </p:nvSpPr>
            <p:spPr bwMode="auto">
              <a:xfrm>
                <a:off x="703" y="2344"/>
                <a:ext cx="14" cy="274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Rectangle 111"/>
              <p:cNvSpPr>
                <a:spLocks noChangeArrowheads="1"/>
              </p:cNvSpPr>
              <p:nvPr/>
            </p:nvSpPr>
            <p:spPr bwMode="auto">
              <a:xfrm>
                <a:off x="2821" y="2344"/>
                <a:ext cx="14" cy="274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Rectangle 112"/>
              <p:cNvSpPr>
                <a:spLocks noChangeArrowheads="1"/>
              </p:cNvSpPr>
              <p:nvPr/>
            </p:nvSpPr>
            <p:spPr bwMode="auto">
              <a:xfrm>
                <a:off x="754" y="2645"/>
                <a:ext cx="2030" cy="12"/>
              </a:xfrm>
              <a:prstGeom prst="rect">
                <a:avLst/>
              </a:prstGeom>
              <a:solidFill>
                <a:srgbClr val="0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" name="Rectangle 113"/>
              <p:cNvSpPr>
                <a:spLocks noChangeArrowheads="1"/>
              </p:cNvSpPr>
              <p:nvPr/>
            </p:nvSpPr>
            <p:spPr bwMode="auto">
              <a:xfrm>
                <a:off x="754" y="2657"/>
                <a:ext cx="13" cy="236"/>
              </a:xfrm>
              <a:prstGeom prst="rect">
                <a:avLst/>
              </a:prstGeom>
              <a:solidFill>
                <a:srgbClr val="0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Rectangle 114"/>
              <p:cNvSpPr>
                <a:spLocks noChangeArrowheads="1"/>
              </p:cNvSpPr>
              <p:nvPr/>
            </p:nvSpPr>
            <p:spPr bwMode="auto">
              <a:xfrm>
                <a:off x="2768" y="2657"/>
                <a:ext cx="16" cy="236"/>
              </a:xfrm>
              <a:prstGeom prst="rect">
                <a:avLst/>
              </a:prstGeom>
              <a:solidFill>
                <a:srgbClr val="0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Rectangle 115"/>
              <p:cNvSpPr>
                <a:spLocks noChangeArrowheads="1"/>
              </p:cNvSpPr>
              <p:nvPr/>
            </p:nvSpPr>
            <p:spPr bwMode="auto">
              <a:xfrm>
                <a:off x="754" y="2893"/>
                <a:ext cx="2030" cy="12"/>
              </a:xfrm>
              <a:prstGeom prst="rect">
                <a:avLst/>
              </a:prstGeom>
              <a:solidFill>
                <a:srgbClr val="0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Rectangle 116"/>
              <p:cNvSpPr>
                <a:spLocks noChangeArrowheads="1"/>
              </p:cNvSpPr>
              <p:nvPr/>
            </p:nvSpPr>
            <p:spPr bwMode="auto">
              <a:xfrm>
                <a:off x="767" y="2657"/>
                <a:ext cx="2001" cy="236"/>
              </a:xfrm>
              <a:prstGeom prst="rect">
                <a:avLst/>
              </a:prstGeom>
              <a:solidFill>
                <a:srgbClr val="0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Rectangle 117"/>
              <p:cNvSpPr>
                <a:spLocks noChangeArrowheads="1"/>
              </p:cNvSpPr>
              <p:nvPr/>
            </p:nvSpPr>
            <p:spPr bwMode="auto">
              <a:xfrm>
                <a:off x="1309" y="2657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500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8" name="Rectangle 118"/>
              <p:cNvSpPr>
                <a:spLocks noChangeArrowheads="1"/>
              </p:cNvSpPr>
              <p:nvPr/>
            </p:nvSpPr>
            <p:spPr bwMode="auto">
              <a:xfrm>
                <a:off x="1654" y="2657"/>
                <a:ext cx="329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—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9" name="Rectangle 119"/>
              <p:cNvSpPr>
                <a:spLocks noChangeArrowheads="1"/>
              </p:cNvSpPr>
              <p:nvPr/>
            </p:nvSpPr>
            <p:spPr bwMode="auto">
              <a:xfrm>
                <a:off x="1884" y="2657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565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0" name="Rectangle 120"/>
              <p:cNvSpPr>
                <a:spLocks noChangeArrowheads="1"/>
              </p:cNvSpPr>
              <p:nvPr/>
            </p:nvSpPr>
            <p:spPr bwMode="auto">
              <a:xfrm>
                <a:off x="2228" y="2657"/>
                <a:ext cx="15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1" name="Rectangle 121"/>
              <p:cNvSpPr>
                <a:spLocks noChangeArrowheads="1"/>
              </p:cNvSpPr>
              <p:nvPr/>
            </p:nvSpPr>
            <p:spPr bwMode="auto">
              <a:xfrm>
                <a:off x="703" y="2618"/>
                <a:ext cx="14" cy="39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Rectangle 122"/>
              <p:cNvSpPr>
                <a:spLocks noChangeArrowheads="1"/>
              </p:cNvSpPr>
              <p:nvPr/>
            </p:nvSpPr>
            <p:spPr bwMode="auto">
              <a:xfrm>
                <a:off x="2821" y="2618"/>
                <a:ext cx="14" cy="39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Rectangle 123"/>
              <p:cNvSpPr>
                <a:spLocks noChangeArrowheads="1"/>
              </p:cNvSpPr>
              <p:nvPr/>
            </p:nvSpPr>
            <p:spPr bwMode="auto">
              <a:xfrm>
                <a:off x="740" y="2633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Rectangle 124"/>
              <p:cNvSpPr>
                <a:spLocks noChangeArrowheads="1"/>
              </p:cNvSpPr>
              <p:nvPr/>
            </p:nvSpPr>
            <p:spPr bwMode="auto">
              <a:xfrm>
                <a:off x="740" y="2633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Rectangle 125"/>
              <p:cNvSpPr>
                <a:spLocks noChangeArrowheads="1"/>
              </p:cNvSpPr>
              <p:nvPr/>
            </p:nvSpPr>
            <p:spPr bwMode="auto">
              <a:xfrm>
                <a:off x="754" y="2633"/>
                <a:ext cx="2030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Rectangle 126"/>
              <p:cNvSpPr>
                <a:spLocks noChangeArrowheads="1"/>
              </p:cNvSpPr>
              <p:nvPr/>
            </p:nvSpPr>
            <p:spPr bwMode="auto">
              <a:xfrm>
                <a:off x="2784" y="2633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Rectangle 127"/>
              <p:cNvSpPr>
                <a:spLocks noChangeArrowheads="1"/>
              </p:cNvSpPr>
              <p:nvPr/>
            </p:nvSpPr>
            <p:spPr bwMode="auto">
              <a:xfrm>
                <a:off x="2784" y="2633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Rectangle 128"/>
              <p:cNvSpPr>
                <a:spLocks noChangeArrowheads="1"/>
              </p:cNvSpPr>
              <p:nvPr/>
            </p:nvSpPr>
            <p:spPr bwMode="auto">
              <a:xfrm>
                <a:off x="740" y="2903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Rectangle 129"/>
              <p:cNvSpPr>
                <a:spLocks noChangeArrowheads="1"/>
              </p:cNvSpPr>
              <p:nvPr/>
            </p:nvSpPr>
            <p:spPr bwMode="auto">
              <a:xfrm>
                <a:off x="740" y="2903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Rectangle 130"/>
              <p:cNvSpPr>
                <a:spLocks noChangeArrowheads="1"/>
              </p:cNvSpPr>
              <p:nvPr/>
            </p:nvSpPr>
            <p:spPr bwMode="auto">
              <a:xfrm>
                <a:off x="754" y="2903"/>
                <a:ext cx="2030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Rectangle 131"/>
              <p:cNvSpPr>
                <a:spLocks noChangeArrowheads="1"/>
              </p:cNvSpPr>
              <p:nvPr/>
            </p:nvSpPr>
            <p:spPr bwMode="auto">
              <a:xfrm>
                <a:off x="2784" y="2903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Rectangle 132"/>
              <p:cNvSpPr>
                <a:spLocks noChangeArrowheads="1"/>
              </p:cNvSpPr>
              <p:nvPr/>
            </p:nvSpPr>
            <p:spPr bwMode="auto">
              <a:xfrm>
                <a:off x="2784" y="2903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Rectangle 133"/>
              <p:cNvSpPr>
                <a:spLocks noChangeArrowheads="1"/>
              </p:cNvSpPr>
              <p:nvPr/>
            </p:nvSpPr>
            <p:spPr bwMode="auto">
              <a:xfrm>
                <a:off x="740" y="2891"/>
                <a:ext cx="2058" cy="12"/>
              </a:xfrm>
              <a:prstGeom prst="rect">
                <a:avLst/>
              </a:prstGeom>
              <a:solidFill>
                <a:srgbClr val="0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Rectangle 134"/>
              <p:cNvSpPr>
                <a:spLocks noChangeArrowheads="1"/>
              </p:cNvSpPr>
              <p:nvPr/>
            </p:nvSpPr>
            <p:spPr bwMode="auto">
              <a:xfrm>
                <a:off x="740" y="2645"/>
                <a:ext cx="2058" cy="12"/>
              </a:xfrm>
              <a:prstGeom prst="rect">
                <a:avLst/>
              </a:prstGeom>
              <a:solidFill>
                <a:srgbClr val="0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Rectangle 135"/>
              <p:cNvSpPr>
                <a:spLocks noChangeArrowheads="1"/>
              </p:cNvSpPr>
              <p:nvPr/>
            </p:nvSpPr>
            <p:spPr bwMode="auto">
              <a:xfrm>
                <a:off x="740" y="2645"/>
                <a:ext cx="14" cy="258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Rectangle 136"/>
              <p:cNvSpPr>
                <a:spLocks noChangeArrowheads="1"/>
              </p:cNvSpPr>
              <p:nvPr/>
            </p:nvSpPr>
            <p:spPr bwMode="auto">
              <a:xfrm>
                <a:off x="2784" y="2645"/>
                <a:ext cx="14" cy="258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Rectangle 137"/>
              <p:cNvSpPr>
                <a:spLocks noChangeArrowheads="1"/>
              </p:cNvSpPr>
              <p:nvPr/>
            </p:nvSpPr>
            <p:spPr bwMode="auto">
              <a:xfrm>
                <a:off x="703" y="2657"/>
                <a:ext cx="14" cy="27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Rectangle 138"/>
              <p:cNvSpPr>
                <a:spLocks noChangeArrowheads="1"/>
              </p:cNvSpPr>
              <p:nvPr/>
            </p:nvSpPr>
            <p:spPr bwMode="auto">
              <a:xfrm>
                <a:off x="2821" y="2657"/>
                <a:ext cx="14" cy="27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Rectangle 139"/>
              <p:cNvSpPr>
                <a:spLocks noChangeArrowheads="1"/>
              </p:cNvSpPr>
              <p:nvPr/>
            </p:nvSpPr>
            <p:spPr bwMode="auto">
              <a:xfrm>
                <a:off x="754" y="2956"/>
                <a:ext cx="2030" cy="12"/>
              </a:xfrm>
              <a:prstGeom prst="rect">
                <a:avLst/>
              </a:prstGeom>
              <a:solidFill>
                <a:srgbClr val="F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Rectangle 140"/>
              <p:cNvSpPr>
                <a:spLocks noChangeArrowheads="1"/>
              </p:cNvSpPr>
              <p:nvPr/>
            </p:nvSpPr>
            <p:spPr bwMode="auto">
              <a:xfrm>
                <a:off x="754" y="2968"/>
                <a:ext cx="13" cy="236"/>
              </a:xfrm>
              <a:prstGeom prst="rect">
                <a:avLst/>
              </a:prstGeom>
              <a:solidFill>
                <a:srgbClr val="F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Rectangle 141"/>
              <p:cNvSpPr>
                <a:spLocks noChangeArrowheads="1"/>
              </p:cNvSpPr>
              <p:nvPr/>
            </p:nvSpPr>
            <p:spPr bwMode="auto">
              <a:xfrm>
                <a:off x="2768" y="2968"/>
                <a:ext cx="16" cy="236"/>
              </a:xfrm>
              <a:prstGeom prst="rect">
                <a:avLst/>
              </a:prstGeom>
              <a:solidFill>
                <a:srgbClr val="F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Rectangle 142"/>
              <p:cNvSpPr>
                <a:spLocks noChangeArrowheads="1"/>
              </p:cNvSpPr>
              <p:nvPr/>
            </p:nvSpPr>
            <p:spPr bwMode="auto">
              <a:xfrm>
                <a:off x="754" y="3204"/>
                <a:ext cx="2030" cy="12"/>
              </a:xfrm>
              <a:prstGeom prst="rect">
                <a:avLst/>
              </a:prstGeom>
              <a:solidFill>
                <a:srgbClr val="F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Rectangle 143"/>
              <p:cNvSpPr>
                <a:spLocks noChangeArrowheads="1"/>
              </p:cNvSpPr>
              <p:nvPr/>
            </p:nvSpPr>
            <p:spPr bwMode="auto">
              <a:xfrm>
                <a:off x="767" y="2968"/>
                <a:ext cx="2001" cy="236"/>
              </a:xfrm>
              <a:prstGeom prst="rect">
                <a:avLst/>
              </a:prstGeom>
              <a:solidFill>
                <a:srgbClr val="F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Rectangle 144"/>
              <p:cNvSpPr>
                <a:spLocks noChangeArrowheads="1"/>
              </p:cNvSpPr>
              <p:nvPr/>
            </p:nvSpPr>
            <p:spPr bwMode="auto">
              <a:xfrm>
                <a:off x="1309" y="2969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565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5" name="Rectangle 145"/>
              <p:cNvSpPr>
                <a:spLocks noChangeArrowheads="1"/>
              </p:cNvSpPr>
              <p:nvPr/>
            </p:nvSpPr>
            <p:spPr bwMode="auto">
              <a:xfrm>
                <a:off x="1654" y="2969"/>
                <a:ext cx="329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—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6" name="Rectangle 146"/>
              <p:cNvSpPr>
                <a:spLocks noChangeArrowheads="1"/>
              </p:cNvSpPr>
              <p:nvPr/>
            </p:nvSpPr>
            <p:spPr bwMode="auto">
              <a:xfrm>
                <a:off x="1884" y="2969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590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7" name="Rectangle 147"/>
              <p:cNvSpPr>
                <a:spLocks noChangeArrowheads="1"/>
              </p:cNvSpPr>
              <p:nvPr/>
            </p:nvSpPr>
            <p:spPr bwMode="auto">
              <a:xfrm>
                <a:off x="2228" y="2969"/>
                <a:ext cx="15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8" name="Rectangle 148"/>
              <p:cNvSpPr>
                <a:spLocks noChangeArrowheads="1"/>
              </p:cNvSpPr>
              <p:nvPr/>
            </p:nvSpPr>
            <p:spPr bwMode="auto">
              <a:xfrm>
                <a:off x="703" y="2929"/>
                <a:ext cx="14" cy="39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Rectangle 149"/>
              <p:cNvSpPr>
                <a:spLocks noChangeArrowheads="1"/>
              </p:cNvSpPr>
              <p:nvPr/>
            </p:nvSpPr>
            <p:spPr bwMode="auto">
              <a:xfrm>
                <a:off x="2821" y="2929"/>
                <a:ext cx="14" cy="39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Rectangle 150"/>
              <p:cNvSpPr>
                <a:spLocks noChangeArrowheads="1"/>
              </p:cNvSpPr>
              <p:nvPr/>
            </p:nvSpPr>
            <p:spPr bwMode="auto">
              <a:xfrm>
                <a:off x="740" y="2944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Rectangle 151"/>
              <p:cNvSpPr>
                <a:spLocks noChangeArrowheads="1"/>
              </p:cNvSpPr>
              <p:nvPr/>
            </p:nvSpPr>
            <p:spPr bwMode="auto">
              <a:xfrm>
                <a:off x="740" y="2944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Rectangle 152"/>
              <p:cNvSpPr>
                <a:spLocks noChangeArrowheads="1"/>
              </p:cNvSpPr>
              <p:nvPr/>
            </p:nvSpPr>
            <p:spPr bwMode="auto">
              <a:xfrm>
                <a:off x="754" y="2944"/>
                <a:ext cx="2030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Rectangle 153"/>
              <p:cNvSpPr>
                <a:spLocks noChangeArrowheads="1"/>
              </p:cNvSpPr>
              <p:nvPr/>
            </p:nvSpPr>
            <p:spPr bwMode="auto">
              <a:xfrm>
                <a:off x="2784" y="2944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Rectangle 154"/>
              <p:cNvSpPr>
                <a:spLocks noChangeArrowheads="1"/>
              </p:cNvSpPr>
              <p:nvPr/>
            </p:nvSpPr>
            <p:spPr bwMode="auto">
              <a:xfrm>
                <a:off x="2784" y="2944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Rectangle 155"/>
              <p:cNvSpPr>
                <a:spLocks noChangeArrowheads="1"/>
              </p:cNvSpPr>
              <p:nvPr/>
            </p:nvSpPr>
            <p:spPr bwMode="auto">
              <a:xfrm>
                <a:off x="740" y="3216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Rectangle 156"/>
              <p:cNvSpPr>
                <a:spLocks noChangeArrowheads="1"/>
              </p:cNvSpPr>
              <p:nvPr/>
            </p:nvSpPr>
            <p:spPr bwMode="auto">
              <a:xfrm>
                <a:off x="740" y="3216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Rectangle 157"/>
              <p:cNvSpPr>
                <a:spLocks noChangeArrowheads="1"/>
              </p:cNvSpPr>
              <p:nvPr/>
            </p:nvSpPr>
            <p:spPr bwMode="auto">
              <a:xfrm>
                <a:off x="754" y="3216"/>
                <a:ext cx="2030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Rectangle 158"/>
              <p:cNvSpPr>
                <a:spLocks noChangeArrowheads="1"/>
              </p:cNvSpPr>
              <p:nvPr/>
            </p:nvSpPr>
            <p:spPr bwMode="auto">
              <a:xfrm>
                <a:off x="2784" y="3216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Rectangle 159"/>
              <p:cNvSpPr>
                <a:spLocks noChangeArrowheads="1"/>
              </p:cNvSpPr>
              <p:nvPr/>
            </p:nvSpPr>
            <p:spPr bwMode="auto">
              <a:xfrm>
                <a:off x="2784" y="3216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Rectangle 160"/>
              <p:cNvSpPr>
                <a:spLocks noChangeArrowheads="1"/>
              </p:cNvSpPr>
              <p:nvPr/>
            </p:nvSpPr>
            <p:spPr bwMode="auto">
              <a:xfrm>
                <a:off x="740" y="3204"/>
                <a:ext cx="2058" cy="12"/>
              </a:xfrm>
              <a:prstGeom prst="rect">
                <a:avLst/>
              </a:prstGeom>
              <a:solidFill>
                <a:srgbClr val="F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Rectangle 161"/>
              <p:cNvSpPr>
                <a:spLocks noChangeArrowheads="1"/>
              </p:cNvSpPr>
              <p:nvPr/>
            </p:nvSpPr>
            <p:spPr bwMode="auto">
              <a:xfrm>
                <a:off x="740" y="2956"/>
                <a:ext cx="2058" cy="12"/>
              </a:xfrm>
              <a:prstGeom prst="rect">
                <a:avLst/>
              </a:prstGeom>
              <a:solidFill>
                <a:srgbClr val="F0F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Rectangle 162"/>
              <p:cNvSpPr>
                <a:spLocks noChangeArrowheads="1"/>
              </p:cNvSpPr>
              <p:nvPr/>
            </p:nvSpPr>
            <p:spPr bwMode="auto">
              <a:xfrm>
                <a:off x="740" y="2956"/>
                <a:ext cx="14" cy="26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Rectangle 163"/>
              <p:cNvSpPr>
                <a:spLocks noChangeArrowheads="1"/>
              </p:cNvSpPr>
              <p:nvPr/>
            </p:nvSpPr>
            <p:spPr bwMode="auto">
              <a:xfrm>
                <a:off x="2784" y="2956"/>
                <a:ext cx="14" cy="260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Rectangle 164"/>
              <p:cNvSpPr>
                <a:spLocks noChangeArrowheads="1"/>
              </p:cNvSpPr>
              <p:nvPr/>
            </p:nvSpPr>
            <p:spPr bwMode="auto">
              <a:xfrm>
                <a:off x="703" y="2968"/>
                <a:ext cx="14" cy="27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Rectangle 165"/>
              <p:cNvSpPr>
                <a:spLocks noChangeArrowheads="1"/>
              </p:cNvSpPr>
              <p:nvPr/>
            </p:nvSpPr>
            <p:spPr bwMode="auto">
              <a:xfrm>
                <a:off x="2821" y="2968"/>
                <a:ext cx="14" cy="27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Rectangle 166"/>
              <p:cNvSpPr>
                <a:spLocks noChangeArrowheads="1"/>
              </p:cNvSpPr>
              <p:nvPr/>
            </p:nvSpPr>
            <p:spPr bwMode="auto">
              <a:xfrm>
                <a:off x="754" y="3269"/>
                <a:ext cx="2030" cy="12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Rectangle 167"/>
              <p:cNvSpPr>
                <a:spLocks noChangeArrowheads="1"/>
              </p:cNvSpPr>
              <p:nvPr/>
            </p:nvSpPr>
            <p:spPr bwMode="auto">
              <a:xfrm>
                <a:off x="754" y="3281"/>
                <a:ext cx="13" cy="236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Rectangle 168"/>
              <p:cNvSpPr>
                <a:spLocks noChangeArrowheads="1"/>
              </p:cNvSpPr>
              <p:nvPr/>
            </p:nvSpPr>
            <p:spPr bwMode="auto">
              <a:xfrm>
                <a:off x="2768" y="3281"/>
                <a:ext cx="16" cy="236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Rectangle 169"/>
              <p:cNvSpPr>
                <a:spLocks noChangeArrowheads="1"/>
              </p:cNvSpPr>
              <p:nvPr/>
            </p:nvSpPr>
            <p:spPr bwMode="auto">
              <a:xfrm>
                <a:off x="754" y="3517"/>
                <a:ext cx="2030" cy="12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Rectangle 170"/>
              <p:cNvSpPr>
                <a:spLocks noChangeArrowheads="1"/>
              </p:cNvSpPr>
              <p:nvPr/>
            </p:nvSpPr>
            <p:spPr bwMode="auto">
              <a:xfrm>
                <a:off x="767" y="3281"/>
                <a:ext cx="2001" cy="236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Rectangle 171"/>
              <p:cNvSpPr>
                <a:spLocks noChangeArrowheads="1"/>
              </p:cNvSpPr>
              <p:nvPr/>
            </p:nvSpPr>
            <p:spPr bwMode="auto">
              <a:xfrm>
                <a:off x="1309" y="3282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590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2" name="Rectangle 172"/>
              <p:cNvSpPr>
                <a:spLocks noChangeArrowheads="1"/>
              </p:cNvSpPr>
              <p:nvPr/>
            </p:nvSpPr>
            <p:spPr bwMode="auto">
              <a:xfrm>
                <a:off x="1654" y="3282"/>
                <a:ext cx="329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—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3" name="Rectangle 173"/>
              <p:cNvSpPr>
                <a:spLocks noChangeArrowheads="1"/>
              </p:cNvSpPr>
              <p:nvPr/>
            </p:nvSpPr>
            <p:spPr bwMode="auto">
              <a:xfrm>
                <a:off x="1884" y="3282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625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4" name="Rectangle 174"/>
              <p:cNvSpPr>
                <a:spLocks noChangeArrowheads="1"/>
              </p:cNvSpPr>
              <p:nvPr/>
            </p:nvSpPr>
            <p:spPr bwMode="auto">
              <a:xfrm>
                <a:off x="2228" y="3282"/>
                <a:ext cx="15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5" name="Rectangle 175"/>
              <p:cNvSpPr>
                <a:spLocks noChangeArrowheads="1"/>
              </p:cNvSpPr>
              <p:nvPr/>
            </p:nvSpPr>
            <p:spPr bwMode="auto">
              <a:xfrm>
                <a:off x="703" y="3243"/>
                <a:ext cx="14" cy="38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Rectangle 176"/>
              <p:cNvSpPr>
                <a:spLocks noChangeArrowheads="1"/>
              </p:cNvSpPr>
              <p:nvPr/>
            </p:nvSpPr>
            <p:spPr bwMode="auto">
              <a:xfrm>
                <a:off x="2821" y="3243"/>
                <a:ext cx="14" cy="38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Rectangle 177"/>
              <p:cNvSpPr>
                <a:spLocks noChangeArrowheads="1"/>
              </p:cNvSpPr>
              <p:nvPr/>
            </p:nvSpPr>
            <p:spPr bwMode="auto">
              <a:xfrm>
                <a:off x="740" y="3257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Rectangle 178"/>
              <p:cNvSpPr>
                <a:spLocks noChangeArrowheads="1"/>
              </p:cNvSpPr>
              <p:nvPr/>
            </p:nvSpPr>
            <p:spPr bwMode="auto">
              <a:xfrm>
                <a:off x="740" y="3257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Rectangle 179"/>
              <p:cNvSpPr>
                <a:spLocks noChangeArrowheads="1"/>
              </p:cNvSpPr>
              <p:nvPr/>
            </p:nvSpPr>
            <p:spPr bwMode="auto">
              <a:xfrm>
                <a:off x="754" y="3257"/>
                <a:ext cx="2030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Rectangle 180"/>
              <p:cNvSpPr>
                <a:spLocks noChangeArrowheads="1"/>
              </p:cNvSpPr>
              <p:nvPr/>
            </p:nvSpPr>
            <p:spPr bwMode="auto">
              <a:xfrm>
                <a:off x="2784" y="3257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Rectangle 181"/>
              <p:cNvSpPr>
                <a:spLocks noChangeArrowheads="1"/>
              </p:cNvSpPr>
              <p:nvPr/>
            </p:nvSpPr>
            <p:spPr bwMode="auto">
              <a:xfrm>
                <a:off x="2784" y="3257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Rectangle 182"/>
              <p:cNvSpPr>
                <a:spLocks noChangeArrowheads="1"/>
              </p:cNvSpPr>
              <p:nvPr/>
            </p:nvSpPr>
            <p:spPr bwMode="auto">
              <a:xfrm>
                <a:off x="740" y="3527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Rectangle 183"/>
              <p:cNvSpPr>
                <a:spLocks noChangeArrowheads="1"/>
              </p:cNvSpPr>
              <p:nvPr/>
            </p:nvSpPr>
            <p:spPr bwMode="auto">
              <a:xfrm>
                <a:off x="740" y="3527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Rectangle 184"/>
              <p:cNvSpPr>
                <a:spLocks noChangeArrowheads="1"/>
              </p:cNvSpPr>
              <p:nvPr/>
            </p:nvSpPr>
            <p:spPr bwMode="auto">
              <a:xfrm>
                <a:off x="754" y="3527"/>
                <a:ext cx="2030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Rectangle 185"/>
              <p:cNvSpPr>
                <a:spLocks noChangeArrowheads="1"/>
              </p:cNvSpPr>
              <p:nvPr/>
            </p:nvSpPr>
            <p:spPr bwMode="auto">
              <a:xfrm>
                <a:off x="2784" y="3527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Rectangle 186"/>
              <p:cNvSpPr>
                <a:spLocks noChangeArrowheads="1"/>
              </p:cNvSpPr>
              <p:nvPr/>
            </p:nvSpPr>
            <p:spPr bwMode="auto">
              <a:xfrm>
                <a:off x="2784" y="3527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Rectangle 187"/>
              <p:cNvSpPr>
                <a:spLocks noChangeArrowheads="1"/>
              </p:cNvSpPr>
              <p:nvPr/>
            </p:nvSpPr>
            <p:spPr bwMode="auto">
              <a:xfrm>
                <a:off x="740" y="3515"/>
                <a:ext cx="2058" cy="12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Rectangle 188"/>
              <p:cNvSpPr>
                <a:spLocks noChangeArrowheads="1"/>
              </p:cNvSpPr>
              <p:nvPr/>
            </p:nvSpPr>
            <p:spPr bwMode="auto">
              <a:xfrm>
                <a:off x="740" y="3269"/>
                <a:ext cx="2058" cy="12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Rectangle 189"/>
              <p:cNvSpPr>
                <a:spLocks noChangeArrowheads="1"/>
              </p:cNvSpPr>
              <p:nvPr/>
            </p:nvSpPr>
            <p:spPr bwMode="auto">
              <a:xfrm>
                <a:off x="740" y="3269"/>
                <a:ext cx="14" cy="258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Rectangle 190"/>
              <p:cNvSpPr>
                <a:spLocks noChangeArrowheads="1"/>
              </p:cNvSpPr>
              <p:nvPr/>
            </p:nvSpPr>
            <p:spPr bwMode="auto">
              <a:xfrm>
                <a:off x="2784" y="3269"/>
                <a:ext cx="14" cy="258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Rectangle 191"/>
              <p:cNvSpPr>
                <a:spLocks noChangeArrowheads="1"/>
              </p:cNvSpPr>
              <p:nvPr/>
            </p:nvSpPr>
            <p:spPr bwMode="auto">
              <a:xfrm>
                <a:off x="703" y="3281"/>
                <a:ext cx="14" cy="273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Rectangle 192"/>
              <p:cNvSpPr>
                <a:spLocks noChangeArrowheads="1"/>
              </p:cNvSpPr>
              <p:nvPr/>
            </p:nvSpPr>
            <p:spPr bwMode="auto">
              <a:xfrm>
                <a:off x="2821" y="3281"/>
                <a:ext cx="14" cy="27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Rectangle 193"/>
              <p:cNvSpPr>
                <a:spLocks noChangeArrowheads="1"/>
              </p:cNvSpPr>
              <p:nvPr/>
            </p:nvSpPr>
            <p:spPr bwMode="auto">
              <a:xfrm>
                <a:off x="754" y="3580"/>
                <a:ext cx="2030" cy="13"/>
              </a:xfrm>
              <a:prstGeom prst="rect">
                <a:avLst/>
              </a:prstGeom>
              <a:solidFill>
                <a:srgbClr val="F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Rectangle 194"/>
              <p:cNvSpPr>
                <a:spLocks noChangeArrowheads="1"/>
              </p:cNvSpPr>
              <p:nvPr/>
            </p:nvSpPr>
            <p:spPr bwMode="auto">
              <a:xfrm>
                <a:off x="754" y="3593"/>
                <a:ext cx="13" cy="235"/>
              </a:xfrm>
              <a:prstGeom prst="rect">
                <a:avLst/>
              </a:prstGeom>
              <a:solidFill>
                <a:srgbClr val="F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Rectangle 195"/>
              <p:cNvSpPr>
                <a:spLocks noChangeArrowheads="1"/>
              </p:cNvSpPr>
              <p:nvPr/>
            </p:nvSpPr>
            <p:spPr bwMode="auto">
              <a:xfrm>
                <a:off x="2768" y="3593"/>
                <a:ext cx="16" cy="235"/>
              </a:xfrm>
              <a:prstGeom prst="rect">
                <a:avLst/>
              </a:prstGeom>
              <a:solidFill>
                <a:srgbClr val="F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Rectangle 196"/>
              <p:cNvSpPr>
                <a:spLocks noChangeArrowheads="1"/>
              </p:cNvSpPr>
              <p:nvPr/>
            </p:nvSpPr>
            <p:spPr bwMode="auto">
              <a:xfrm>
                <a:off x="754" y="3828"/>
                <a:ext cx="2030" cy="12"/>
              </a:xfrm>
              <a:prstGeom prst="rect">
                <a:avLst/>
              </a:prstGeom>
              <a:solidFill>
                <a:srgbClr val="F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Rectangle 197"/>
              <p:cNvSpPr>
                <a:spLocks noChangeArrowheads="1"/>
              </p:cNvSpPr>
              <p:nvPr/>
            </p:nvSpPr>
            <p:spPr bwMode="auto">
              <a:xfrm>
                <a:off x="767" y="3593"/>
                <a:ext cx="2001" cy="235"/>
              </a:xfrm>
              <a:prstGeom prst="rect">
                <a:avLst/>
              </a:prstGeom>
              <a:solidFill>
                <a:srgbClr val="F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Rectangle 198"/>
              <p:cNvSpPr>
                <a:spLocks noChangeArrowheads="1"/>
              </p:cNvSpPr>
              <p:nvPr/>
            </p:nvSpPr>
            <p:spPr bwMode="auto">
              <a:xfrm>
                <a:off x="1309" y="3593"/>
                <a:ext cx="44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625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9" name="Rectangle 199"/>
              <p:cNvSpPr>
                <a:spLocks noChangeArrowheads="1"/>
              </p:cNvSpPr>
              <p:nvPr/>
            </p:nvSpPr>
            <p:spPr bwMode="auto">
              <a:xfrm>
                <a:off x="1654" y="3593"/>
                <a:ext cx="329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—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0" name="Rectangle 200"/>
              <p:cNvSpPr>
                <a:spLocks noChangeArrowheads="1"/>
              </p:cNvSpPr>
              <p:nvPr/>
            </p:nvSpPr>
            <p:spPr bwMode="auto">
              <a:xfrm>
                <a:off x="1884" y="3593"/>
                <a:ext cx="31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760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1" name="Rectangle 201"/>
              <p:cNvSpPr>
                <a:spLocks noChangeArrowheads="1"/>
              </p:cNvSpPr>
              <p:nvPr/>
            </p:nvSpPr>
            <p:spPr bwMode="auto">
              <a:xfrm>
                <a:off x="2228" y="3593"/>
                <a:ext cx="154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2" name="Rectangle 202"/>
              <p:cNvSpPr>
                <a:spLocks noChangeArrowheads="1"/>
              </p:cNvSpPr>
              <p:nvPr/>
            </p:nvSpPr>
            <p:spPr bwMode="auto">
              <a:xfrm>
                <a:off x="703" y="3554"/>
                <a:ext cx="14" cy="39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Rectangle 203"/>
              <p:cNvSpPr>
                <a:spLocks noChangeArrowheads="1"/>
              </p:cNvSpPr>
              <p:nvPr/>
            </p:nvSpPr>
            <p:spPr bwMode="auto">
              <a:xfrm>
                <a:off x="2821" y="3554"/>
                <a:ext cx="14" cy="39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Rectangle 204"/>
              <p:cNvSpPr>
                <a:spLocks noChangeArrowheads="1"/>
              </p:cNvSpPr>
              <p:nvPr/>
            </p:nvSpPr>
            <p:spPr bwMode="auto">
              <a:xfrm>
                <a:off x="740" y="3568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Rectangle 205"/>
              <p:cNvSpPr>
                <a:spLocks noChangeArrowheads="1"/>
              </p:cNvSpPr>
              <p:nvPr/>
            </p:nvSpPr>
            <p:spPr bwMode="auto">
              <a:xfrm>
                <a:off x="740" y="3568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Rectangle 206"/>
              <p:cNvSpPr>
                <a:spLocks noChangeArrowheads="1"/>
              </p:cNvSpPr>
              <p:nvPr/>
            </p:nvSpPr>
            <p:spPr bwMode="auto">
              <a:xfrm>
                <a:off x="754" y="3568"/>
                <a:ext cx="2030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Rectangle 207"/>
              <p:cNvSpPr>
                <a:spLocks noChangeArrowheads="1"/>
              </p:cNvSpPr>
              <p:nvPr/>
            </p:nvSpPr>
            <p:spPr bwMode="auto">
              <a:xfrm>
                <a:off x="2784" y="3568"/>
                <a:ext cx="14" cy="1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Rectangle 208"/>
              <p:cNvSpPr>
                <a:spLocks noChangeArrowheads="1"/>
              </p:cNvSpPr>
              <p:nvPr/>
            </p:nvSpPr>
            <p:spPr bwMode="auto">
              <a:xfrm>
                <a:off x="2784" y="3568"/>
                <a:ext cx="14" cy="12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" name="Rectangle 210"/>
            <p:cNvSpPr>
              <a:spLocks noChangeArrowheads="1"/>
            </p:cNvSpPr>
            <p:nvPr/>
          </p:nvSpPr>
          <p:spPr bwMode="auto">
            <a:xfrm>
              <a:off x="740" y="3840"/>
              <a:ext cx="14" cy="12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211"/>
            <p:cNvSpPr>
              <a:spLocks noChangeArrowheads="1"/>
            </p:cNvSpPr>
            <p:nvPr/>
          </p:nvSpPr>
          <p:spPr bwMode="auto">
            <a:xfrm>
              <a:off x="740" y="3840"/>
              <a:ext cx="14" cy="12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212"/>
            <p:cNvSpPr>
              <a:spLocks noChangeArrowheads="1"/>
            </p:cNvSpPr>
            <p:nvPr/>
          </p:nvSpPr>
          <p:spPr bwMode="auto">
            <a:xfrm>
              <a:off x="754" y="3840"/>
              <a:ext cx="2030" cy="12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213"/>
            <p:cNvSpPr>
              <a:spLocks noChangeArrowheads="1"/>
            </p:cNvSpPr>
            <p:nvPr/>
          </p:nvSpPr>
          <p:spPr bwMode="auto">
            <a:xfrm>
              <a:off x="2784" y="3840"/>
              <a:ext cx="14" cy="12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14"/>
            <p:cNvSpPr>
              <a:spLocks noChangeArrowheads="1"/>
            </p:cNvSpPr>
            <p:nvPr/>
          </p:nvSpPr>
          <p:spPr bwMode="auto">
            <a:xfrm>
              <a:off x="2784" y="3840"/>
              <a:ext cx="14" cy="12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15"/>
            <p:cNvSpPr>
              <a:spLocks noChangeArrowheads="1"/>
            </p:cNvSpPr>
            <p:nvPr/>
          </p:nvSpPr>
          <p:spPr bwMode="auto">
            <a:xfrm>
              <a:off x="740" y="3828"/>
              <a:ext cx="2058" cy="12"/>
            </a:xfrm>
            <a:prstGeom prst="rect">
              <a:avLst/>
            </a:prstGeom>
            <a:solidFill>
              <a:srgbClr val="F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216"/>
            <p:cNvSpPr>
              <a:spLocks noChangeArrowheads="1"/>
            </p:cNvSpPr>
            <p:nvPr/>
          </p:nvSpPr>
          <p:spPr bwMode="auto">
            <a:xfrm>
              <a:off x="740" y="3580"/>
              <a:ext cx="2058" cy="13"/>
            </a:xfrm>
            <a:prstGeom prst="rect">
              <a:avLst/>
            </a:prstGeom>
            <a:solidFill>
              <a:srgbClr val="F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217"/>
            <p:cNvSpPr>
              <a:spLocks noChangeArrowheads="1"/>
            </p:cNvSpPr>
            <p:nvPr/>
          </p:nvSpPr>
          <p:spPr bwMode="auto">
            <a:xfrm>
              <a:off x="740" y="3580"/>
              <a:ext cx="14" cy="26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18"/>
            <p:cNvSpPr>
              <a:spLocks noChangeArrowheads="1"/>
            </p:cNvSpPr>
            <p:nvPr/>
          </p:nvSpPr>
          <p:spPr bwMode="auto">
            <a:xfrm>
              <a:off x="2784" y="3580"/>
              <a:ext cx="14" cy="26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19"/>
            <p:cNvSpPr>
              <a:spLocks noChangeArrowheads="1"/>
            </p:cNvSpPr>
            <p:nvPr/>
          </p:nvSpPr>
          <p:spPr bwMode="auto">
            <a:xfrm>
              <a:off x="703" y="3593"/>
              <a:ext cx="14" cy="286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20"/>
            <p:cNvSpPr>
              <a:spLocks noChangeArrowheads="1"/>
            </p:cNvSpPr>
            <p:nvPr/>
          </p:nvSpPr>
          <p:spPr bwMode="auto">
            <a:xfrm>
              <a:off x="703" y="3879"/>
              <a:ext cx="14" cy="12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21"/>
            <p:cNvSpPr>
              <a:spLocks noChangeArrowheads="1"/>
            </p:cNvSpPr>
            <p:nvPr/>
          </p:nvSpPr>
          <p:spPr bwMode="auto">
            <a:xfrm>
              <a:off x="703" y="3879"/>
              <a:ext cx="14" cy="12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22"/>
            <p:cNvSpPr>
              <a:spLocks noChangeArrowheads="1"/>
            </p:cNvSpPr>
            <p:nvPr/>
          </p:nvSpPr>
          <p:spPr bwMode="auto">
            <a:xfrm>
              <a:off x="717" y="3879"/>
              <a:ext cx="2104" cy="12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23"/>
            <p:cNvSpPr>
              <a:spLocks noChangeArrowheads="1"/>
            </p:cNvSpPr>
            <p:nvPr/>
          </p:nvSpPr>
          <p:spPr bwMode="auto">
            <a:xfrm>
              <a:off x="2821" y="3593"/>
              <a:ext cx="14" cy="286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24"/>
            <p:cNvSpPr>
              <a:spLocks noChangeArrowheads="1"/>
            </p:cNvSpPr>
            <p:nvPr/>
          </p:nvSpPr>
          <p:spPr bwMode="auto">
            <a:xfrm>
              <a:off x="2821" y="3879"/>
              <a:ext cx="14" cy="12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Rectangle 225"/>
            <p:cNvSpPr>
              <a:spLocks noChangeArrowheads="1"/>
            </p:cNvSpPr>
            <p:nvPr/>
          </p:nvSpPr>
          <p:spPr bwMode="auto">
            <a:xfrm>
              <a:off x="2821" y="3879"/>
              <a:ext cx="14" cy="12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Управляющая кнопка: назад 223">
            <a:hlinkClick r:id="rId2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96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391816"/>
          </a:xfrm>
        </p:spPr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на столах разложены цвета светофора, оцените, на сколько вам было внутренне комфортно на уроке: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752600"/>
            <a:ext cx="6499448" cy="4556720"/>
          </a:xfrm>
        </p:spPr>
        <p:txBody>
          <a:bodyPr/>
          <a:lstStyle/>
          <a:p>
            <a:r>
              <a:rPr lang="ru-RU" sz="2400" dirty="0"/>
              <a:t>Я на уроке всё понимал, успевал во всех происходящих событиях, мне было интересно – зеленый цвет.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Над данной темой мне предстоит еще поработать, я не всегда понимал, о чем идет речь, но мне было интересно – желтый цвет.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Для меня урок был очень трудный и не интересный, я ничего не понимаю – красный цвет.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1331640" y="1844824"/>
            <a:ext cx="1008112" cy="1008112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1331640" y="3501008"/>
            <a:ext cx="1008112" cy="100811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1366671" y="5085184"/>
            <a:ext cx="1008112" cy="1008112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41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3476600"/>
          </a:xfrm>
        </p:spPr>
        <p:txBody>
          <a:bodyPr/>
          <a:lstStyle/>
          <a:p>
            <a:r>
              <a:rPr lang="ru-RU" dirty="0"/>
              <a:t>Базовое: § 58, вопросы для самоконтроля после параграфа    </a:t>
            </a:r>
            <a:r>
              <a:rPr lang="ru-RU" sz="2400" dirty="0"/>
              <a:t>(учебник А.В. </a:t>
            </a:r>
            <a:r>
              <a:rPr lang="ru-RU" sz="2400" dirty="0" err="1"/>
              <a:t>Перышкин</a:t>
            </a:r>
            <a:r>
              <a:rPr lang="ru-RU" sz="2400" dirty="0"/>
              <a:t>, Е.М </a:t>
            </a:r>
            <a:r>
              <a:rPr lang="ru-RU" sz="2400" dirty="0" err="1"/>
              <a:t>Гутник</a:t>
            </a:r>
            <a:r>
              <a:rPr lang="ru-RU" sz="2400" dirty="0"/>
              <a:t>. Физика, 9 класс - М.: Дрофа, 2013).</a:t>
            </a:r>
          </a:p>
          <a:p>
            <a:pPr marL="0" indent="0">
              <a:buNone/>
            </a:pPr>
            <a:endParaRPr lang="ru-RU" sz="1200" dirty="0"/>
          </a:p>
          <a:p>
            <a:r>
              <a:rPr lang="ru-RU" sz="2800" dirty="0"/>
              <a:t>Дополнительное: осмысленно повторить определения рассматриваемых на уроке природных световых явлений с целью применения к решению качественных задач.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3608" y="5229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урок!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7092280" y="6372200"/>
            <a:ext cx="1475656" cy="485800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Завершить показ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67936" y="6372200"/>
            <a:ext cx="576064" cy="48580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6516216" y="6372200"/>
            <a:ext cx="576064" cy="4858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8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2400" cy="959768"/>
          </a:xfrm>
        </p:spPr>
        <p:txBody>
          <a:bodyPr/>
          <a:lstStyle/>
          <a:p>
            <a:pPr algn="ctr"/>
            <a:r>
              <a:rPr lang="ru-RU" dirty="0"/>
              <a:t>Структура 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632848" cy="4464496"/>
          </a:xfrm>
        </p:spPr>
        <p:txBody>
          <a:bodyPr/>
          <a:lstStyle/>
          <a:p>
            <a:r>
              <a:rPr lang="ru-RU" sz="2800" dirty="0"/>
              <a:t>Организационный этап.</a:t>
            </a:r>
          </a:p>
          <a:p>
            <a:r>
              <a:rPr lang="ru-RU" sz="2800" dirty="0"/>
              <a:t>Постановка задач урока и мотивация.</a:t>
            </a:r>
          </a:p>
          <a:p>
            <a:r>
              <a:rPr lang="ru-RU" sz="2800" dirty="0"/>
              <a:t> Актуализация знаний.</a:t>
            </a:r>
          </a:p>
          <a:p>
            <a:r>
              <a:rPr lang="ru-RU" sz="2800" dirty="0"/>
              <a:t>Изложение материала. Первичное усвоение новых знаний.</a:t>
            </a:r>
          </a:p>
          <a:p>
            <a:r>
              <a:rPr lang="ru-RU" sz="2800" dirty="0"/>
              <a:t>Первичная проверка понимания и закрепление.</a:t>
            </a:r>
          </a:p>
          <a:p>
            <a:r>
              <a:rPr lang="ru-RU" sz="2800" dirty="0"/>
              <a:t>Рефлексия</a:t>
            </a:r>
          </a:p>
          <a:p>
            <a:r>
              <a:rPr lang="ru-RU" sz="2800" dirty="0"/>
              <a:t> Итоги урока и домашнее задание.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64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Список используемой литературы.</a:t>
            </a:r>
          </a:p>
          <a:p>
            <a:pPr marL="0" indent="0">
              <a:buNone/>
            </a:pPr>
            <a:endParaRPr lang="ru-RU" sz="1200" dirty="0"/>
          </a:p>
          <a:p>
            <a:r>
              <a:rPr lang="ru-RU" dirty="0"/>
              <a:t>Список Интернет ресурсов фотографий ученых физиков.</a:t>
            </a:r>
          </a:p>
          <a:p>
            <a:pPr marL="0" indent="0">
              <a:buNone/>
            </a:pPr>
            <a:endParaRPr lang="ru-RU" sz="1200" dirty="0"/>
          </a:p>
          <a:p>
            <a:r>
              <a:rPr lang="ru-RU" dirty="0"/>
              <a:t>Список Интернет ресурсов фотографий природных явлений,  установок и схем.</a:t>
            </a:r>
          </a:p>
        </p:txBody>
      </p:sp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7596336" y="1886602"/>
            <a:ext cx="576064" cy="504056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4644008" y="3140968"/>
            <a:ext cx="576064" cy="504056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rId4" action="ppaction://hlinksldjump" highlightClick="1"/>
          </p:cNvPr>
          <p:cNvSpPr/>
          <p:nvPr/>
        </p:nvSpPr>
        <p:spPr>
          <a:xfrm>
            <a:off x="8364368" y="4437112"/>
            <a:ext cx="504056" cy="504056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668344" y="6403155"/>
            <a:ext cx="1475656" cy="454845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Завершить показ</a:t>
            </a:r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6516216" y="6403155"/>
            <a:ext cx="576064" cy="454845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7092280" y="6403155"/>
            <a:ext cx="576064" cy="442427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25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959768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используемой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772400" cy="4680520"/>
          </a:xfrm>
        </p:spPr>
        <p:txBody>
          <a:bodyPr/>
          <a:lstStyle/>
          <a:p>
            <a:r>
              <a:rPr lang="ru-RU" sz="1900" dirty="0"/>
              <a:t>А.В. </a:t>
            </a:r>
            <a:r>
              <a:rPr lang="ru-RU" sz="1900" dirty="0" err="1"/>
              <a:t>Перышкин</a:t>
            </a:r>
            <a:r>
              <a:rPr lang="ru-RU" sz="1900" dirty="0"/>
              <a:t>, Е.М. </a:t>
            </a:r>
            <a:r>
              <a:rPr lang="ru-RU" sz="1900" dirty="0" err="1"/>
              <a:t>Гутник</a:t>
            </a:r>
            <a:r>
              <a:rPr lang="ru-RU" sz="1900" dirty="0"/>
              <a:t>. Физика, 9 </a:t>
            </a:r>
            <a:r>
              <a:rPr lang="ru-RU" sz="1900" dirty="0" err="1"/>
              <a:t>кл</a:t>
            </a:r>
            <a:r>
              <a:rPr lang="ru-RU" sz="1900" dirty="0"/>
              <a:t>. – М.: Дрофа, 2013.</a:t>
            </a:r>
          </a:p>
          <a:p>
            <a:r>
              <a:rPr lang="ru-RU" sz="1900" dirty="0"/>
              <a:t>Ю.А. Храмов. Физики: Биографический справочник. – М.: Наука, 1983.</a:t>
            </a:r>
          </a:p>
          <a:p>
            <a:r>
              <a:rPr lang="ru-RU" sz="1900" dirty="0"/>
              <a:t>В.Н. </a:t>
            </a:r>
            <a:r>
              <a:rPr lang="ru-RU" sz="1900" dirty="0" err="1"/>
              <a:t>Мощанский</a:t>
            </a:r>
            <a:r>
              <a:rPr lang="ru-RU" sz="1900" dirty="0"/>
              <a:t>, Е.В. Савелова. История физики в средней школе. – М.: Просвещение,1981.</a:t>
            </a:r>
          </a:p>
          <a:p>
            <a:r>
              <a:rPr lang="ru-RU" sz="1900" dirty="0"/>
              <a:t>Ф.М. Дягилев. Из истории физики и жизни ее творцов. – М.: Просвещение, 1986.</a:t>
            </a:r>
          </a:p>
          <a:p>
            <a:r>
              <a:rPr lang="ru-RU" sz="1900" dirty="0"/>
              <a:t>Н.Д. Саблина. О стихах «про физику» // Ж.: Физика в школе. - №2. – 1996.</a:t>
            </a:r>
          </a:p>
          <a:p>
            <a:r>
              <a:rPr lang="ru-RU" sz="1900" dirty="0"/>
              <a:t>А.Е. Марон, С.В. </a:t>
            </a:r>
            <a:r>
              <a:rPr lang="ru-RU" sz="1900" dirty="0" err="1"/>
              <a:t>Позойский</a:t>
            </a:r>
            <a:r>
              <a:rPr lang="ru-RU" sz="1900" dirty="0"/>
              <a:t>, Е.А. Марон. Сборник вопросов и задач по физике, 7-9 </a:t>
            </a:r>
            <a:r>
              <a:rPr lang="ru-RU" sz="1900" dirty="0" err="1"/>
              <a:t>кл</a:t>
            </a:r>
            <a:r>
              <a:rPr lang="ru-RU" sz="1900" dirty="0"/>
              <a:t>. – М.: Просвещение, 2005.</a:t>
            </a:r>
          </a:p>
          <a:p>
            <a:r>
              <a:rPr lang="ru-RU" sz="1900" dirty="0"/>
              <a:t>М.Е. </a:t>
            </a:r>
            <a:r>
              <a:rPr lang="ru-RU" sz="1900" dirty="0" err="1"/>
              <a:t>Тульчинский</a:t>
            </a:r>
            <a:r>
              <a:rPr lang="ru-RU" sz="1900" dirty="0"/>
              <a:t>. Сборник качественных задач по физике. – УЧПЕДГИЗ, 1961.</a:t>
            </a:r>
          </a:p>
          <a:p>
            <a:r>
              <a:rPr lang="ru-RU" sz="1900" dirty="0"/>
              <a:t>А.П. </a:t>
            </a:r>
            <a:r>
              <a:rPr lang="ru-RU" sz="1900" dirty="0" err="1"/>
              <a:t>Рымкевич</a:t>
            </a:r>
            <a:r>
              <a:rPr lang="ru-RU" sz="1900" dirty="0"/>
              <a:t>. Задачник. Физика 10-11 классы. – М.: Дрофа,2008.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8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81000"/>
            <a:ext cx="7992888" cy="45571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Интернет ресурсов фотографий ученых физиков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08720"/>
            <a:ext cx="7772400" cy="5400600"/>
          </a:xfrm>
        </p:spPr>
        <p:style>
          <a:lnRef idx="3">
            <a:schemeClr val="lt1"/>
          </a:lnRef>
          <a:fillRef idx="1003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5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http://kurs.znate.ru/pars_docs/refs/196/195912/195912_html_71a71aac.png</a:t>
            </a:r>
            <a:endParaRPr lang="ru-RU" sz="15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500" u="sng" dirty="0">
                <a:hlinkClick r:id="rId3"/>
              </a:rPr>
              <a:t>http://img209.imageshack.us/img209/1122/archimedesarimet2.jpg</a:t>
            </a:r>
            <a:endParaRPr lang="ru-RU" sz="1500" u="sng" dirty="0"/>
          </a:p>
          <a:p>
            <a:r>
              <a:rPr lang="ru-RU" sz="1500" u="sng" dirty="0">
                <a:hlinkClick r:id="rId4"/>
              </a:rPr>
              <a:t>http://storage0.dms.mpinteractiv.ro/media/401/321/5109/4216101/2/newton.jpg</a:t>
            </a:r>
            <a:r>
              <a:rPr lang="ru-RU" sz="1500" dirty="0"/>
              <a:t> </a:t>
            </a:r>
          </a:p>
          <a:p>
            <a:r>
              <a:rPr lang="ru-RU" sz="1500" u="sng" dirty="0">
                <a:hlinkClick r:id="rId5"/>
              </a:rPr>
              <a:t>http://www.tutoronline.ru/media/178522/1.png</a:t>
            </a:r>
            <a:endParaRPr lang="ru-RU" sz="1500" u="sng" dirty="0"/>
          </a:p>
          <a:p>
            <a:r>
              <a:rPr lang="ru-RU" sz="1500" u="sng" dirty="0">
                <a:hlinkClick r:id="rId6"/>
              </a:rPr>
              <a:t>http://www.esacademic.com/pictures/eswiki/89/Young_Thomas_Lawrence.jpg</a:t>
            </a:r>
            <a:r>
              <a:rPr lang="ru-RU" sz="1500" dirty="0"/>
              <a:t> </a:t>
            </a:r>
          </a:p>
          <a:p>
            <a:r>
              <a:rPr lang="ru-RU" sz="1500" u="sng" dirty="0">
                <a:hlinkClick r:id="rId7"/>
              </a:rPr>
              <a:t>http://micro.magnet.fsu.edu/optics/timeline/people/antiqueimages/fresnel.jpg</a:t>
            </a:r>
            <a:endParaRPr lang="ru-RU" sz="1500" u="sng" dirty="0"/>
          </a:p>
          <a:p>
            <a:r>
              <a:rPr lang="ru-RU" sz="1500" u="sng" dirty="0">
                <a:hlinkClick r:id="rId8"/>
              </a:rPr>
              <a:t>http://referatsonline.ru/uploads/posts/2012-07/albert-maykelson1.jpg</a:t>
            </a:r>
            <a:r>
              <a:rPr lang="ru-RU" sz="1500" dirty="0"/>
              <a:t> </a:t>
            </a:r>
          </a:p>
          <a:p>
            <a:r>
              <a:rPr lang="ru-RU" sz="1500" u="sng" dirty="0">
                <a:hlinkClick r:id="rId9"/>
              </a:rPr>
              <a:t>http://math4school.ru/img/math4school_ru/portrety01/maxwell.jpg</a:t>
            </a:r>
            <a:endParaRPr lang="ru-RU" sz="1500" u="sng" dirty="0"/>
          </a:p>
          <a:p>
            <a:r>
              <a:rPr lang="ru-RU" sz="1500" u="sng" dirty="0">
                <a:hlinkClick r:id="rId10"/>
              </a:rPr>
              <a:t>http://ludrossci.ru/images/ludrossci.ru/photo/medium/35.jpg</a:t>
            </a:r>
            <a:r>
              <a:rPr lang="ru-RU" sz="1500" dirty="0"/>
              <a:t> </a:t>
            </a:r>
          </a:p>
          <a:p>
            <a:r>
              <a:rPr lang="ru-RU" sz="1500" u="sng" dirty="0">
                <a:hlinkClick r:id="rId11"/>
              </a:rPr>
              <a:t>http://vladimir.myatom.ru/mediafiles/u/images/Vladimir/o-centre/stoletov.jpg</a:t>
            </a:r>
            <a:endParaRPr lang="ru-RU" sz="1500" u="sng" dirty="0"/>
          </a:p>
          <a:p>
            <a:r>
              <a:rPr lang="ru-RU" sz="1500" u="sng" dirty="0">
                <a:hlinkClick r:id="rId12"/>
              </a:rPr>
              <a:t>http://im4-tub-ru.yandex.net/i?id=110209528-55-72&amp;n=21</a:t>
            </a:r>
            <a:endParaRPr lang="ru-RU" sz="1500" u="sng" dirty="0"/>
          </a:p>
          <a:p>
            <a:r>
              <a:rPr lang="ru-RU" sz="1500" u="sng" dirty="0">
                <a:hlinkClick r:id="rId13"/>
              </a:rPr>
              <a:t>http://im0-tub-ru.yandex.net/i?id=370796306-12-72&amp;n=21</a:t>
            </a:r>
            <a:r>
              <a:rPr lang="ru-RU" sz="1500" dirty="0"/>
              <a:t> </a:t>
            </a:r>
          </a:p>
          <a:p>
            <a:r>
              <a:rPr lang="ru-RU" sz="1500" u="sng" dirty="0">
                <a:hlinkClick r:id="rId14"/>
              </a:rPr>
              <a:t>http://im5-tub-ru.yandex.net/i?id=672560308-21-72&amp;n=21</a:t>
            </a:r>
            <a:endParaRPr lang="ru-RU" sz="1500" u="sng" dirty="0"/>
          </a:p>
          <a:p>
            <a:r>
              <a:rPr lang="ru-RU" sz="1500" u="sng" dirty="0">
                <a:hlinkClick r:id="rId15"/>
              </a:rPr>
              <a:t>http://im0-tub-ru.yandex.net/i?id=216485020-67-72&amp;n=21</a:t>
            </a:r>
            <a:endParaRPr lang="ru-RU" sz="1500" u="sng" dirty="0"/>
          </a:p>
          <a:p>
            <a:r>
              <a:rPr lang="ru-RU" sz="1500" u="sng" dirty="0">
                <a:hlinkClick r:id="rId16"/>
              </a:rPr>
              <a:t>http://im7-tub-ru.yandex.net/i?id=40010008-15-72&amp;n=21</a:t>
            </a:r>
            <a:endParaRPr lang="ru-RU" sz="1500" u="sng" dirty="0"/>
          </a:p>
          <a:p>
            <a:r>
              <a:rPr lang="ru-RU" sz="1500" u="sng" dirty="0">
                <a:hlinkClick r:id="rId17"/>
              </a:rPr>
              <a:t>http://im0-tub-ru.yandex.net/i?id=262727781-42-72&amp;n=21</a:t>
            </a:r>
            <a:endParaRPr lang="ru-RU" sz="1500" u="sng" dirty="0"/>
          </a:p>
          <a:p>
            <a:r>
              <a:rPr lang="ru-RU" sz="1500" u="sng" dirty="0">
                <a:hlinkClick r:id="rId18"/>
              </a:rPr>
              <a:t>http://im5-tub-ru.yandex.net/i?id=193486561-15-72&amp;n=21</a:t>
            </a:r>
            <a:endParaRPr lang="ru-RU" sz="1500" u="sng" dirty="0"/>
          </a:p>
          <a:p>
            <a:r>
              <a:rPr lang="ru-RU" sz="1600" u="sng" dirty="0">
                <a:hlinkClick r:id="rId19"/>
              </a:rPr>
              <a:t>http://im6-tub-ru.yandex.net/i?id=252032904-31-72&amp;n=21</a:t>
            </a:r>
            <a:endParaRPr lang="ru-RU" sz="1600" u="sng" dirty="0"/>
          </a:p>
          <a:p>
            <a:r>
              <a:rPr lang="ru-RU" sz="1600" u="sng" dirty="0">
                <a:hlinkClick r:id="rId20"/>
              </a:rPr>
              <a:t>http://im5-tub-ru.yandex.net/i?id=178164160-15-72&amp;n=21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Управляющая кнопка: возврат 3">
            <a:hlinkClick r:id="rId21" action="ppaction://hlinksldjump" highlightClick="1"/>
          </p:cNvPr>
          <p:cNvSpPr/>
          <p:nvPr/>
        </p:nvSpPr>
        <p:spPr>
          <a:xfrm>
            <a:off x="8460432" y="6453336"/>
            <a:ext cx="683568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9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74374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Интернет ресурсов фотографий природных явлений,  установок и схем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196752"/>
            <a:ext cx="3888432" cy="5112568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1000" u="sng" dirty="0">
                <a:hlinkClick r:id="rId2"/>
              </a:rPr>
              <a:t>http://im1-tub-ru.yandex.net/i?id=365293307-08-72&amp;n=21</a:t>
            </a:r>
            <a:endParaRPr lang="ru-RU" sz="1000" u="sng" dirty="0"/>
          </a:p>
          <a:p>
            <a:r>
              <a:rPr lang="ru-RU" sz="1000" u="sng" dirty="0">
                <a:hlinkClick r:id="rId3"/>
              </a:rPr>
              <a:t>http://im2-tub-ru.yandex.net/i?id=328683030-53-72&amp;n=21</a:t>
            </a:r>
            <a:endParaRPr lang="ru-RU" sz="1000" u="sng" dirty="0"/>
          </a:p>
          <a:p>
            <a:r>
              <a:rPr lang="ru-RU" sz="1000" u="sng" dirty="0">
                <a:hlinkClick r:id="rId4"/>
              </a:rPr>
              <a:t>http://im0-tub-ru.yandex.net/i?id=174029803-40-72&amp;n=21</a:t>
            </a:r>
            <a:endParaRPr lang="ru-RU" sz="1000" u="sng" dirty="0"/>
          </a:p>
          <a:p>
            <a:r>
              <a:rPr lang="ru-RU" sz="1000" u="sng" dirty="0">
                <a:hlinkClick r:id="rId5"/>
              </a:rPr>
              <a:t>http://im7-tub-ru.yandex.net/i?id=140718496-65-72&amp;n=21</a:t>
            </a:r>
            <a:endParaRPr lang="ru-RU" sz="1000" u="sng" dirty="0"/>
          </a:p>
          <a:p>
            <a:r>
              <a:rPr lang="ru-RU" sz="1000" u="sng" dirty="0">
                <a:hlinkClick r:id="rId6"/>
              </a:rPr>
              <a:t>http://im2-tub-ru.yandex.net/i?id=125855547-08-72&amp;n=21</a:t>
            </a:r>
            <a:endParaRPr lang="ru-RU" sz="1000" u="sng" dirty="0"/>
          </a:p>
          <a:p>
            <a:r>
              <a:rPr lang="ru-RU" sz="1000" u="sng" dirty="0">
                <a:hlinkClick r:id="rId7"/>
              </a:rPr>
              <a:t>http://im0-tub-ru.yandex.net/i?id=192191859-70-72&amp;n=21</a:t>
            </a:r>
            <a:endParaRPr lang="ru-RU" sz="1000" u="sng" dirty="0"/>
          </a:p>
          <a:p>
            <a:r>
              <a:rPr lang="ru-RU" sz="1000" u="sng" dirty="0">
                <a:hlinkClick r:id="rId8"/>
              </a:rPr>
              <a:t>http://im0-tub-ru.yandex.net/i?id=119338726-21-72&amp;n=21</a:t>
            </a:r>
            <a:endParaRPr lang="ru-RU" sz="1000" u="sng" dirty="0"/>
          </a:p>
          <a:p>
            <a:r>
              <a:rPr lang="ru-RU" sz="1000" u="sng" dirty="0">
                <a:hlinkClick r:id="rId9"/>
              </a:rPr>
              <a:t>http://im2-tub-ru.yandex.net/i?id=613517159-31-72&amp;n=21</a:t>
            </a:r>
            <a:endParaRPr lang="ru-RU" sz="1000" u="sng" dirty="0"/>
          </a:p>
          <a:p>
            <a:r>
              <a:rPr lang="ru-RU" sz="1000" u="sng" dirty="0">
                <a:hlinkClick r:id="rId10"/>
              </a:rPr>
              <a:t>http://temples.ru/private/f000398/398_0076776g.jpg</a:t>
            </a:r>
            <a:endParaRPr lang="ru-RU" sz="1000" u="sng" dirty="0"/>
          </a:p>
          <a:p>
            <a:r>
              <a:rPr lang="ru-RU" sz="1000" u="sng" dirty="0">
                <a:hlinkClick r:id="rId11"/>
              </a:rPr>
              <a:t>http://img.i.tyt.by/avatars/479963/600x6001221813153.jpeg</a:t>
            </a:r>
            <a:endParaRPr lang="ru-RU" sz="1000" u="sng" dirty="0"/>
          </a:p>
          <a:p>
            <a:r>
              <a:rPr lang="ru-RU" sz="1000" u="sng" dirty="0">
                <a:hlinkClick r:id="rId12"/>
              </a:rPr>
              <a:t>http://900igr.net/datai/fizika/Glaz-cheloveka/0009-010-Vesma-naivnymi-byli-pervye-predstavlenija-drevnikh-uchenykh-o-svete.png</a:t>
            </a:r>
            <a:endParaRPr lang="ru-RU" sz="1000" u="sng" dirty="0"/>
          </a:p>
          <a:p>
            <a:r>
              <a:rPr lang="ru-RU" sz="1000" u="sng" dirty="0">
                <a:hlinkClick r:id="rId13"/>
              </a:rPr>
              <a:t>http://im0-tub-ru.yandex.net/i?id=470429657-64-72&amp;n=21</a:t>
            </a:r>
            <a:endParaRPr lang="ru-RU" sz="1000" u="sng" dirty="0"/>
          </a:p>
          <a:p>
            <a:r>
              <a:rPr lang="ru-RU" sz="1000" u="sng" dirty="0">
                <a:hlinkClick r:id="rId14"/>
              </a:rPr>
              <a:t>http://im6-tub-ru.yandex.net/i?id=206421604-52-72&amp;n=21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15"/>
              </a:rPr>
              <a:t>http://im0-tub-ru.yandex.net/i?id=256440660-27-72&amp;n=21</a:t>
            </a:r>
            <a:endParaRPr lang="ru-RU" sz="1000" u="sng" dirty="0"/>
          </a:p>
          <a:p>
            <a:r>
              <a:rPr lang="ru-RU" sz="1000" u="sng" dirty="0">
                <a:hlinkClick r:id="rId16"/>
              </a:rPr>
              <a:t>http://im3-tub-ru.yandex.net/i?id=196023945-25-72&amp;n=21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17"/>
              </a:rPr>
              <a:t>http://im3-tub-ru.yandex.net/i?id=290499616-46-72&amp;n=21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18"/>
              </a:rPr>
              <a:t>http://im2-tub-ru.yandex.net/i?id=56006409-42-72&amp;n=21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19"/>
              </a:rPr>
              <a:t>http://im7-tub-ru.yandex.net/i?id=140835073-02-72&amp;n=21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20"/>
              </a:rPr>
              <a:t>http://im2-tub-ru.yandex.net/i?id=128084333-33-72&amp;n=21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21"/>
              </a:rPr>
              <a:t>http://im1-tub-ru.yandex.net/i?id=195802239-14-72&amp;n=21</a:t>
            </a:r>
            <a:endParaRPr lang="ru-RU" sz="1000" u="sng" dirty="0"/>
          </a:p>
          <a:p>
            <a:r>
              <a:rPr lang="ru-RU" sz="1000" u="sng" dirty="0">
                <a:hlinkClick r:id="rId22"/>
              </a:rPr>
              <a:t>http://im3-tub-ru.yandex.net/i?id=116521014-65-72&amp;n=21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23"/>
              </a:rPr>
              <a:t>http://im6-tub-ru.yandex.net/i?id=109966305-47-72&amp;n=21</a:t>
            </a:r>
            <a:endParaRPr lang="ru-RU" sz="1000" u="sng" dirty="0"/>
          </a:p>
          <a:p>
            <a:r>
              <a:rPr lang="ru-RU" sz="1000" u="sng" dirty="0">
                <a:hlinkClick r:id="rId24"/>
              </a:rPr>
              <a:t>http://im6-tub-ru.yandex.net/i?id=113272071-05-72&amp;n=21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25"/>
              </a:rPr>
              <a:t>http://im2-tub-ru.yandex.net/i?id=85353976-58-72&amp;n=21</a:t>
            </a:r>
            <a:endParaRPr lang="ru-RU" sz="1000" u="sng" dirty="0"/>
          </a:p>
          <a:p>
            <a:r>
              <a:rPr lang="ru-RU" sz="1000" u="sng" dirty="0">
                <a:hlinkClick r:id="rId26"/>
              </a:rPr>
              <a:t>http://im4-tub-ru.yandex.net/i?id=303475148-71-72&amp;n=21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27"/>
              </a:rPr>
              <a:t>http://im1-tub-ru.yandex.net/i?id=99733507-16-72&amp;n=21</a:t>
            </a:r>
            <a:r>
              <a:rPr lang="ru-RU" sz="1000" dirty="0"/>
              <a:t> </a:t>
            </a:r>
            <a:endParaRPr lang="ru-RU" sz="1000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196752"/>
            <a:ext cx="3907160" cy="5112568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1000" u="sng" dirty="0">
                <a:hlinkClick r:id="rId28"/>
              </a:rPr>
              <a:t>http://im0-tub-ru.yandex.net/i?id=84955624-49-72&amp;n=21</a:t>
            </a:r>
            <a:endParaRPr lang="ru-RU" sz="1000" u="sng" dirty="0"/>
          </a:p>
          <a:p>
            <a:r>
              <a:rPr lang="ru-RU" sz="1000" u="sng" dirty="0">
                <a:hlinkClick r:id="rId29"/>
              </a:rPr>
              <a:t>http://im5-tub-ru.yandex.net/i?id=318128922-69-72&amp;n=21</a:t>
            </a:r>
            <a:endParaRPr lang="ru-RU" sz="1000" u="sng" dirty="0"/>
          </a:p>
          <a:p>
            <a:r>
              <a:rPr lang="ru-RU" sz="1000" u="sng" dirty="0">
                <a:hlinkClick r:id="rId30"/>
              </a:rPr>
              <a:t>http://im7-tub-ru.yandex.net/i?id=164040413-05-72&amp;n=21</a:t>
            </a:r>
            <a:endParaRPr lang="ru-RU" sz="1000" u="sng" dirty="0"/>
          </a:p>
          <a:p>
            <a:r>
              <a:rPr lang="ru-RU" sz="1000" u="sng" dirty="0">
                <a:hlinkClick r:id="rId31"/>
              </a:rPr>
              <a:t>http://im3-tub-ru.yandex.net/i?id=136578479-66-72&amp;n=21</a:t>
            </a:r>
            <a:endParaRPr lang="ru-RU" sz="1000" u="sng" dirty="0"/>
          </a:p>
          <a:p>
            <a:r>
              <a:rPr lang="ru-RU" sz="1000" u="sng" dirty="0">
                <a:hlinkClick r:id="rId32"/>
              </a:rPr>
              <a:t>http://im3-tub-ru.yandex.net/i?id=114277257-05-72&amp;n=21</a:t>
            </a:r>
            <a:endParaRPr lang="ru-RU" sz="1000" u="sng" dirty="0"/>
          </a:p>
          <a:p>
            <a:r>
              <a:rPr lang="ru-RU" sz="1000" u="sng" dirty="0">
                <a:hlinkClick r:id="rId33"/>
              </a:rPr>
              <a:t>http://im3-tub-ru.yandex.net/i?id=548909331-48-72&amp;n=21</a:t>
            </a:r>
            <a:endParaRPr lang="ru-RU" sz="1000" u="sng" dirty="0"/>
          </a:p>
          <a:p>
            <a:r>
              <a:rPr lang="ru-RU" sz="1000" u="sng" dirty="0">
                <a:hlinkClick r:id="rId34"/>
              </a:rPr>
              <a:t>http://im7-tub-ru.yandex.net/i?id=132650211-67-72&amp;n=21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35"/>
              </a:rPr>
              <a:t>http://im1-tub-ru.yandex.net/i?id=177365846-13-72&amp;n=21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36"/>
              </a:rPr>
              <a:t>http://im5-tub-ru.yandex.net/i?id=138943124-33-72&amp;n=21</a:t>
            </a:r>
            <a:endParaRPr lang="ru-RU" sz="1000" u="sng" dirty="0"/>
          </a:p>
          <a:p>
            <a:r>
              <a:rPr lang="ru-RU" sz="1000" u="sng" dirty="0">
                <a:hlinkClick r:id="rId37"/>
              </a:rPr>
              <a:t>http://im3-tub-ru.yandex.net/i?id=140286820-30-72&amp;n=21</a:t>
            </a:r>
            <a:endParaRPr lang="ru-RU" sz="1000" u="sng" dirty="0"/>
          </a:p>
          <a:p>
            <a:r>
              <a:rPr lang="ru-RU" sz="1000" u="sng" dirty="0">
                <a:hlinkClick r:id="rId38"/>
              </a:rPr>
              <a:t>http://im6-tub-ru.yandex.net/i?id=508283573-05-72&amp;n=21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39"/>
              </a:rPr>
              <a:t>http://im7-tub-ru.yandex.net/i?id=230111917-18-72&amp;n=21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40"/>
              </a:rPr>
              <a:t>http://im0-tub-ru.yandex.net/i?id=169845209-12-72&amp;n=21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41"/>
              </a:rPr>
              <a:t>http://im6-tub-ru.yandex.net/i?id=429588008-63-72&amp;n=21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42"/>
              </a:rPr>
              <a:t>http://lifeandlight.ru/wp-content/uploads/2013/08/chemu-ravna-skorost-sveta-02_08_2013-13_24_55.jpeg</a:t>
            </a:r>
            <a:endParaRPr lang="ru-RU" sz="1000" u="sng" dirty="0"/>
          </a:p>
          <a:p>
            <a:r>
              <a:rPr lang="ru-RU" sz="1000" u="sng" dirty="0">
                <a:hlinkClick r:id="rId43"/>
              </a:rPr>
              <a:t>http://im0-tub-ru.yandex.net/i?id=267503701-67-72&amp;n=21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44"/>
              </a:rPr>
              <a:t>http://im5-tub-ru.yandex.net/i?id=114244073-13-72&amp;n=21</a:t>
            </a:r>
            <a:endParaRPr lang="ru-RU" sz="1000" u="sng" dirty="0"/>
          </a:p>
          <a:p>
            <a:r>
              <a:rPr lang="ru-RU" sz="1000" u="sng" dirty="0">
                <a:hlinkClick r:id="rId45"/>
              </a:rPr>
              <a:t>http://im2-tub-ru.yandex.net/i?id=84872329-50-72&amp;n=21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46"/>
              </a:rPr>
              <a:t>http://im5-tub-ru.yandex.net/i?id=539151038-15-72&amp;n=21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47"/>
              </a:rPr>
              <a:t>http://im5-tub-ru.yandex.net/i?id=235643782-00-72&amp;n=21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48"/>
              </a:rPr>
              <a:t>http://im5-tub-ru.yandex.net/i?id=22389094-71-72&amp;n=21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49"/>
              </a:rPr>
              <a:t>http://im6-tub-ru.yandex.net/i?id=240918309-18-72&amp;n=21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50"/>
              </a:rPr>
              <a:t>http://im0-tub-ru.yandex.net/i?id=397711175-01-72&amp;n=21</a:t>
            </a:r>
            <a:endParaRPr lang="ru-RU" sz="1000" u="sng" dirty="0"/>
          </a:p>
          <a:p>
            <a:r>
              <a:rPr lang="ru-RU" sz="1000" u="sng" dirty="0">
                <a:hlinkClick r:id="rId51"/>
              </a:rPr>
              <a:t>http://im5-tub-ru.yandex.net/i?id=28188100-07-72&amp;n=21</a:t>
            </a:r>
            <a:endParaRPr lang="ru-RU" sz="1000" u="sng" dirty="0"/>
          </a:p>
          <a:p>
            <a:r>
              <a:rPr lang="ru-RU" sz="1000" u="sng" dirty="0">
                <a:hlinkClick r:id="rId52"/>
              </a:rPr>
              <a:t>http://im0-tub-ru.yandex.net/i?id=234359206-40-72&amp;n=21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53"/>
              </a:rPr>
              <a:t>http://www.en.edu.ru/shared/files/old/3956_p0186.gif</a:t>
            </a:r>
            <a:r>
              <a:rPr lang="ru-RU" sz="1000" dirty="0"/>
              <a:t> </a:t>
            </a:r>
          </a:p>
          <a:p>
            <a:r>
              <a:rPr lang="ru-RU" sz="1000" u="sng" dirty="0">
                <a:hlinkClick r:id="rId54"/>
              </a:rPr>
              <a:t>http://im7-tub-ru.yandex.net/i?id=336882892-56-72&amp;n=21</a:t>
            </a:r>
            <a:r>
              <a:rPr lang="ru-RU" sz="1000" dirty="0"/>
              <a:t> </a:t>
            </a:r>
          </a:p>
        </p:txBody>
      </p:sp>
      <p:sp>
        <p:nvSpPr>
          <p:cNvPr id="5" name="Управляющая кнопка: возврат 4">
            <a:hlinkClick r:id="rId55" action="ppaction://hlinksldjump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Retur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4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42448" cy="5856312"/>
          </a:xfrm>
        </p:spPr>
        <p:txBody>
          <a:bodyPr/>
          <a:lstStyle/>
          <a:p>
            <a:pPr algn="r"/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жилище наше свет проник.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он родился и возник?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его природе есть секрет,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велся спор немало лет…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Н.Д. Саблина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о чем мы будем говорить на сегодняшнем уроке?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21846" y="2420888"/>
            <a:ext cx="1324235" cy="1877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492681"/>
            <a:ext cx="2143125" cy="15731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3851920" y="492680"/>
            <a:ext cx="2209031" cy="15656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6588224" y="492680"/>
            <a:ext cx="2121024" cy="15731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/>
          <p:cNvPicPr/>
          <p:nvPr/>
        </p:nvPicPr>
        <p:blipFill rotWithShape="1">
          <a:blip r:embed="rId6"/>
          <a:srcRect l="4893" t="3196" r="4420" b="3286"/>
          <a:stretch/>
        </p:blipFill>
        <p:spPr>
          <a:xfrm>
            <a:off x="1108033" y="4653136"/>
            <a:ext cx="1215032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8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987824" y="548680"/>
            <a:ext cx="5544616" cy="2514600"/>
          </a:xfrm>
        </p:spPr>
        <p:txBody>
          <a:bodyPr/>
          <a:lstStyle/>
          <a:p>
            <a:r>
              <a:rPr lang="ru-RU" sz="3600" dirty="0"/>
              <a:t>Тема урока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«Электромагнитная природа света»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2483768" y="5229200"/>
            <a:ext cx="5071814" cy="696912"/>
          </a:xfrm>
        </p:spPr>
        <p:txBody>
          <a:bodyPr/>
          <a:lstStyle/>
          <a:p>
            <a:r>
              <a:rPr lang="ru-RU" dirty="0"/>
              <a:t>Что мы знаем о свете?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836712"/>
            <a:ext cx="1656184" cy="1644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24324" y="3501009"/>
            <a:ext cx="2195547" cy="1671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6588224" y="3501009"/>
            <a:ext cx="2016224" cy="16711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3851920" y="3068960"/>
            <a:ext cx="2287141" cy="16559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6453336"/>
            <a:ext cx="539552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015057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815752"/>
          </a:xfrm>
        </p:spPr>
        <p:txBody>
          <a:bodyPr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 взглядов на природу света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43608" y="1196752"/>
            <a:ext cx="3810000" cy="2324472"/>
          </a:xfrm>
        </p:spPr>
        <p:txBody>
          <a:bodyPr/>
          <a:lstStyle/>
          <a:p>
            <a:r>
              <a:rPr lang="ru-RU" sz="2400" dirty="0"/>
              <a:t>Древние ученые представляли, что из глаз выходят особые тонкие щупальца и возникают зрительные впечатления.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32040" y="1196752"/>
            <a:ext cx="3810000" cy="2468488"/>
          </a:xfrm>
        </p:spPr>
        <p:txBody>
          <a:bodyPr/>
          <a:lstStyle/>
          <a:p>
            <a:r>
              <a:rPr lang="ru-RU" sz="2400" dirty="0"/>
              <a:t>Свет отождествляли со зрением, т.е. глазу приписывались свойства источника света («всевидящее око»)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3606779"/>
            <a:ext cx="1905000" cy="2352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491880" y="4295119"/>
            <a:ext cx="2219325" cy="16643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5868144" y="3971299"/>
            <a:ext cx="2561031" cy="19881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7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815752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накопления фактов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66800" y="1340768"/>
            <a:ext cx="3433192" cy="4896544"/>
          </a:xfrm>
        </p:spPr>
        <p:txBody>
          <a:bodyPr/>
          <a:lstStyle/>
          <a:p>
            <a:pPr algn="r"/>
            <a:r>
              <a:rPr lang="ru-RU" sz="2100" dirty="0"/>
              <a:t>Сочинения Евклида «Оптика» и «Катоптрика» (учение об отражении);</a:t>
            </a:r>
          </a:p>
          <a:p>
            <a:pPr algn="r"/>
            <a:r>
              <a:rPr lang="ru-RU" sz="2100" dirty="0"/>
              <a:t>Работы Архимеда «Катоптрика» (законы отражения и прямолинейного распространения света, отражения от зеркал);</a:t>
            </a:r>
          </a:p>
          <a:p>
            <a:pPr algn="r"/>
            <a:r>
              <a:rPr lang="ru-RU" sz="2100" dirty="0"/>
              <a:t>Работы Декарта  «Диоптрика»  (количественная оценка явлений распространения света); </a:t>
            </a:r>
          </a:p>
          <a:p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300192" y="1052736"/>
            <a:ext cx="2203198" cy="100811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Евклид</a:t>
            </a:r>
          </a:p>
          <a:p>
            <a:pPr algn="ctr"/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до н.э.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4788024" y="1196751"/>
            <a:ext cx="1512168" cy="201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56" y="2312597"/>
            <a:ext cx="1627134" cy="1944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2" name="Блок-схема: перфолента 11"/>
          <p:cNvSpPr/>
          <p:nvPr/>
        </p:nvSpPr>
        <p:spPr>
          <a:xfrm>
            <a:off x="4788024" y="3341077"/>
            <a:ext cx="2088232" cy="96866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Архимед</a:t>
            </a:r>
          </a:p>
          <a:p>
            <a:pPr algn="ctr"/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ок.287-212 до н.э.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6491267" y="4996894"/>
            <a:ext cx="2088232" cy="96866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 Декарт</a:t>
            </a:r>
          </a:p>
          <a:p>
            <a:pPr algn="ctr"/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1596-1650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004048" y="4437112"/>
            <a:ext cx="1562472" cy="187220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9499" y="6453336"/>
            <a:ext cx="564501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7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олна 11"/>
          <p:cNvSpPr/>
          <p:nvPr/>
        </p:nvSpPr>
        <p:spPr>
          <a:xfrm>
            <a:off x="6116109" y="5231365"/>
            <a:ext cx="1478234" cy="91858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Роберт Гук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1635-1703</a:t>
            </a:r>
          </a:p>
        </p:txBody>
      </p:sp>
      <p:sp>
        <p:nvSpPr>
          <p:cNvPr id="10" name="Волна 9"/>
          <p:cNvSpPr/>
          <p:nvPr/>
        </p:nvSpPr>
        <p:spPr>
          <a:xfrm rot="5400000">
            <a:off x="4940376" y="3336150"/>
            <a:ext cx="1024446" cy="2611326"/>
          </a:xfrm>
          <a:prstGeom prst="wave">
            <a:avLst>
              <a:gd name="adj1" fmla="val 12500"/>
              <a:gd name="adj2" fmla="val -1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Оле Кристенсен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Рёмер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1644-1710</a:t>
            </a:r>
          </a:p>
        </p:txBody>
      </p:sp>
      <p:sp>
        <p:nvSpPr>
          <p:cNvPr id="7" name="Волна 6"/>
          <p:cNvSpPr/>
          <p:nvPr/>
        </p:nvSpPr>
        <p:spPr>
          <a:xfrm>
            <a:off x="6075323" y="1052736"/>
            <a:ext cx="2448272" cy="7920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Галилео Галилей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1564-1642</a:t>
            </a:r>
          </a:p>
        </p:txBody>
      </p:sp>
      <p:sp>
        <p:nvSpPr>
          <p:cNvPr id="9" name="Волна 8"/>
          <p:cNvSpPr/>
          <p:nvPr/>
        </p:nvSpPr>
        <p:spPr>
          <a:xfrm>
            <a:off x="6372200" y="1767111"/>
            <a:ext cx="1296144" cy="150646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Франческо Гримальди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1618-1663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1988840"/>
            <a:ext cx="1114425" cy="14287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743744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накопления фактов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357" y="1196752"/>
            <a:ext cx="3937248" cy="5256584"/>
          </a:xfrm>
        </p:spPr>
        <p:txBody>
          <a:bodyPr/>
          <a:lstStyle/>
          <a:p>
            <a:r>
              <a:rPr lang="ru-RU" sz="2000" dirty="0"/>
              <a:t>Г. Галилей  в 1609 г. конструирует зрительную трубу опираясь на законы геометрической оптики;</a:t>
            </a:r>
          </a:p>
          <a:p>
            <a:r>
              <a:rPr lang="ru-RU" sz="2000" dirty="0"/>
              <a:t> Г. Галилей  в 1693 г. выводит формулу тонкой линзы;</a:t>
            </a:r>
          </a:p>
          <a:p>
            <a:r>
              <a:rPr lang="ru-RU" sz="2000" dirty="0"/>
              <a:t>Ф. Гримальди открывает  явление дифракция света;</a:t>
            </a:r>
          </a:p>
          <a:p>
            <a:r>
              <a:rPr lang="ru-RU" sz="2000" dirty="0"/>
              <a:t>О. Рёмер определяет скорость света 300870 км/с;</a:t>
            </a:r>
          </a:p>
          <a:p>
            <a:r>
              <a:rPr lang="ru-RU" sz="2000" dirty="0"/>
              <a:t>Р. Гук открывает явление интерференции света;</a:t>
            </a:r>
          </a:p>
          <a:p>
            <a:r>
              <a:rPr lang="ru-RU" sz="2000" dirty="0"/>
              <a:t>И. Ньютон  открывает дисперсию света, конструирует телескоп-рефлектор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56760" y="2993796"/>
            <a:ext cx="1551172" cy="11357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355976" y="1052736"/>
            <a:ext cx="1762125" cy="14676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/>
          <p:cNvPicPr/>
          <p:nvPr/>
        </p:nvPicPr>
        <p:blipFill>
          <a:blip r:embed="rId5"/>
          <a:stretch>
            <a:fillRect/>
          </a:stretch>
        </p:blipFill>
        <p:spPr>
          <a:xfrm>
            <a:off x="6118101" y="3273574"/>
            <a:ext cx="1181358" cy="15727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7479232" y="4360370"/>
            <a:ext cx="1303537" cy="18988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Рисунок 13"/>
          <p:cNvPicPr/>
          <p:nvPr/>
        </p:nvPicPr>
        <p:blipFill>
          <a:blip r:embed="rId7"/>
          <a:stretch>
            <a:fillRect/>
          </a:stretch>
        </p:blipFill>
        <p:spPr>
          <a:xfrm>
            <a:off x="4048816" y="5309788"/>
            <a:ext cx="1383529" cy="9653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23595" y="6453336"/>
            <a:ext cx="620405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взгляда на природу света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3608" y="4221088"/>
            <a:ext cx="3672408" cy="2016223"/>
          </a:xfrm>
        </p:spPr>
        <p:txBody>
          <a:bodyPr/>
          <a:lstStyle/>
          <a:p>
            <a:pPr algn="ctr"/>
            <a:r>
              <a:rPr lang="ru-RU" i="1" dirty="0"/>
              <a:t>Христиан Гюйгенс</a:t>
            </a:r>
          </a:p>
          <a:p>
            <a:pPr algn="ctr"/>
            <a:r>
              <a:rPr lang="ru-RU" i="1" dirty="0"/>
              <a:t>1629 – 1695 </a:t>
            </a:r>
          </a:p>
          <a:p>
            <a:pPr algn="ctr"/>
            <a:r>
              <a:rPr lang="ru-RU" sz="2000" b="0" dirty="0"/>
              <a:t>Разработал волновую теорию и опубликовал в 1690 г. </a:t>
            </a:r>
          </a:p>
          <a:p>
            <a:pPr algn="ctr"/>
            <a:r>
              <a:rPr lang="ru-RU" i="1" dirty="0"/>
              <a:t>«Трактат о свете»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3717033"/>
            <a:ext cx="4042792" cy="2520280"/>
          </a:xfrm>
        </p:spPr>
        <p:txBody>
          <a:bodyPr/>
          <a:lstStyle/>
          <a:p>
            <a:pPr algn="ctr"/>
            <a:r>
              <a:rPr lang="ru-RU" i="1" dirty="0"/>
              <a:t>Исаак Ньютон</a:t>
            </a:r>
          </a:p>
          <a:p>
            <a:pPr algn="ctr"/>
            <a:r>
              <a:rPr lang="ru-RU" i="1" dirty="0"/>
              <a:t>1643 – 1727 </a:t>
            </a:r>
          </a:p>
          <a:p>
            <a:pPr algn="ctr"/>
            <a:r>
              <a:rPr lang="ru-RU" sz="2000" b="0" dirty="0"/>
              <a:t>Разработал корпускулярную теорию, а в 1704 г. свои компромиссные оптические исследования изложил в</a:t>
            </a:r>
          </a:p>
          <a:p>
            <a:pPr algn="ctr"/>
            <a:r>
              <a:rPr lang="ru-RU" i="1" dirty="0"/>
              <a:t>«Оптике»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0937" t="1040" r="5718" b="6616"/>
          <a:stretch/>
        </p:blipFill>
        <p:spPr>
          <a:xfrm>
            <a:off x="5652120" y="1196752"/>
            <a:ext cx="2062013" cy="252028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Рисунок 8"/>
          <p:cNvPicPr/>
          <p:nvPr/>
        </p:nvPicPr>
        <p:blipFill rotWithShape="1">
          <a:blip r:embed="rId3"/>
          <a:srcRect l="17173" t="8149" r="15796" b="14519"/>
          <a:stretch/>
        </p:blipFill>
        <p:spPr>
          <a:xfrm>
            <a:off x="1835696" y="1556792"/>
            <a:ext cx="2088232" cy="2736304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7524328" y="3284984"/>
            <a:ext cx="432048" cy="432048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rId5" action="ppaction://hlinksldjump" highlightClick="1"/>
          </p:cNvPr>
          <p:cNvSpPr/>
          <p:nvPr/>
        </p:nvSpPr>
        <p:spPr>
          <a:xfrm>
            <a:off x="3707904" y="3884955"/>
            <a:ext cx="432048" cy="360040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956376" y="6453336"/>
            <a:ext cx="576064" cy="404664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2340"/>
      </p:ext>
    </p:extLst>
  </p:cSld>
  <p:clrMapOvr>
    <a:masterClrMapping/>
  </p:clrMapOvr>
</p:sld>
</file>

<file path=ppt/theme/theme1.xml><?xml version="1.0" encoding="utf-8"?>
<a:theme xmlns:a="http://schemas.openxmlformats.org/drawingml/2006/main" name="EXPEDITN">
  <a:themeElements>
    <a:clrScheme name="EXPEDITN 1">
      <a:dk1>
        <a:srgbClr val="000000"/>
      </a:dk1>
      <a:lt1>
        <a:srgbClr val="A7947B"/>
      </a:lt1>
      <a:dk2>
        <a:srgbClr val="FFFFFF"/>
      </a:dk2>
      <a:lt2>
        <a:srgbClr val="808080"/>
      </a:lt2>
      <a:accent1>
        <a:srgbClr val="DFD6C3"/>
      </a:accent1>
      <a:accent2>
        <a:srgbClr val="D69B80"/>
      </a:accent2>
      <a:accent3>
        <a:srgbClr val="D0C8B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FFFFCC"/>
      </a:folHlink>
    </a:clrScheme>
    <a:fontScheme name="EXPEDIT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PEDITN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2959</Words>
  <Application>Microsoft Office PowerPoint</Application>
  <PresentationFormat>Экран (4:3)</PresentationFormat>
  <Paragraphs>283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Times New Roman</vt:lpstr>
      <vt:lpstr>EXPEDITN</vt:lpstr>
      <vt:lpstr>Электромагнитная природа света.             Урок физики в 9 классе Домашнее задание: ознакомится с презентацией, сделать конспект урока</vt:lpstr>
      <vt:lpstr>Цель  урока:   Создать условия для формирования у обучающихся представлений об идеях корпускулярно-волнового дуализма,  продолжить формирование и развитие  учебно-познавательной и информационной  компетенций. </vt:lpstr>
      <vt:lpstr>Структура  урока:</vt:lpstr>
      <vt:lpstr>   В жилище наше свет проник. Как он родился и возник? В его природе есть секрет,  И велся спор немало лет… Н.Д. Саблина  Как вы думаете, о чем мы будем говорить на сегодняшнем уроке?</vt:lpstr>
      <vt:lpstr>Тема урока: «Электромагнитная природа света»</vt:lpstr>
      <vt:lpstr>Развитие  взглядов на природу света</vt:lpstr>
      <vt:lpstr>Период накопления фактов</vt:lpstr>
      <vt:lpstr>Период накопления фактов</vt:lpstr>
      <vt:lpstr>Два взгляда на природу света</vt:lpstr>
      <vt:lpstr>Волновая теория света  Христиана  Гюйгенса</vt:lpstr>
      <vt:lpstr>Корпускулярная теория света  Исаака Ньютона</vt:lpstr>
      <vt:lpstr>Развитие волновой оптики в первой половине  XIX столетия</vt:lpstr>
      <vt:lpstr>Томас Юнг</vt:lpstr>
      <vt:lpstr>Этьен Луи Малюс</vt:lpstr>
      <vt:lpstr>Жан Огюстен Френель</vt:lpstr>
      <vt:lpstr>Арман Ипполит Луи Физо  (1819-1896)</vt:lpstr>
      <vt:lpstr>Презентация PowerPoint</vt:lpstr>
      <vt:lpstr>Теоретики и экспериментаторы </vt:lpstr>
      <vt:lpstr>Джеймс Клерк  Максвелл</vt:lpstr>
      <vt:lpstr>Альберт Абрахам Майкельсон</vt:lpstr>
      <vt:lpstr>Электромагнитная природа света</vt:lpstr>
      <vt:lpstr>Возникновение теории квантов</vt:lpstr>
      <vt:lpstr>Презентация PowerPoint</vt:lpstr>
      <vt:lpstr>Альберт Эйнштейн (1879 – 1955)</vt:lpstr>
      <vt:lpstr>Корпускулярно-волновой дуализм – это проявление взаимосвязи двух основных форм материи, изучаемых физикой, - вещества и поля.</vt:lpstr>
      <vt:lpstr>В слове «свет» заключена вся физика и тем самым все науки» У. Брэгг</vt:lpstr>
      <vt:lpstr>«Причина цветов находится не в телах, а в свете, поэтому у нас имеются прочные основания считать свет субстанцией» И. Ньютон</vt:lpstr>
      <vt:lpstr>У вас на столах разложены цвета светофора, оцените, на сколько вам было внутренне комфортно на уроке:</vt:lpstr>
      <vt:lpstr>Домашнее задание.</vt:lpstr>
      <vt:lpstr>Информационные ресурсы</vt:lpstr>
      <vt:lpstr>Список используемой литературы</vt:lpstr>
      <vt:lpstr>Список Интернет ресурсов фотографий ученых физиков</vt:lpstr>
      <vt:lpstr>Список Интернет ресурсов фотографий природных явлений,  установок и схем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ПК</cp:lastModifiedBy>
  <cp:revision>126</cp:revision>
  <dcterms:created xsi:type="dcterms:W3CDTF">2014-03-08T07:05:31Z</dcterms:created>
  <dcterms:modified xsi:type="dcterms:W3CDTF">2025-03-13T04:48:50Z</dcterms:modified>
</cp:coreProperties>
</file>